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comments/comment1.xml" ContentType="application/vnd.openxmlformats-officedocument.presentationml.comment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74"/>
  </p:notesMasterIdLst>
  <p:handoutMasterIdLst>
    <p:handoutMasterId r:id="rId75"/>
  </p:handoutMasterIdLst>
  <p:sldIdLst>
    <p:sldId id="731" r:id="rId2"/>
    <p:sldId id="733" r:id="rId3"/>
    <p:sldId id="1380" r:id="rId4"/>
    <p:sldId id="1353" r:id="rId5"/>
    <p:sldId id="1423" r:id="rId6"/>
    <p:sldId id="1421" r:id="rId7"/>
    <p:sldId id="1422" r:id="rId8"/>
    <p:sldId id="1424" r:id="rId9"/>
    <p:sldId id="1425" r:id="rId10"/>
    <p:sldId id="1426" r:id="rId11"/>
    <p:sldId id="1383" r:id="rId12"/>
    <p:sldId id="1398" r:id="rId13"/>
    <p:sldId id="1670" r:id="rId14"/>
    <p:sldId id="1650" r:id="rId15"/>
    <p:sldId id="1649" r:id="rId16"/>
    <p:sldId id="1647" r:id="rId17"/>
    <p:sldId id="1655" r:id="rId18"/>
    <p:sldId id="1656" r:id="rId19"/>
    <p:sldId id="1657" r:id="rId20"/>
    <p:sldId id="1658" r:id="rId21"/>
    <p:sldId id="1659" r:id="rId22"/>
    <p:sldId id="1654" r:id="rId23"/>
    <p:sldId id="1381" r:id="rId24"/>
    <p:sldId id="1384" r:id="rId25"/>
    <p:sldId id="1376" r:id="rId26"/>
    <p:sldId id="1374" r:id="rId27"/>
    <p:sldId id="1372" r:id="rId28"/>
    <p:sldId id="1427" r:id="rId29"/>
    <p:sldId id="1371" r:id="rId30"/>
    <p:sldId id="1396" r:id="rId31"/>
    <p:sldId id="1382" r:id="rId32"/>
    <p:sldId id="1448" r:id="rId33"/>
    <p:sldId id="1449" r:id="rId34"/>
    <p:sldId id="1581" r:id="rId35"/>
    <p:sldId id="1642" r:id="rId36"/>
    <p:sldId id="1643" r:id="rId37"/>
    <p:sldId id="1644" r:id="rId38"/>
    <p:sldId id="1645" r:id="rId39"/>
    <p:sldId id="1588" r:id="rId40"/>
    <p:sldId id="1662" r:id="rId41"/>
    <p:sldId id="1660" r:id="rId42"/>
    <p:sldId id="1661" r:id="rId43"/>
    <p:sldId id="1663" r:id="rId44"/>
    <p:sldId id="1664" r:id="rId45"/>
    <p:sldId id="1665" r:id="rId46"/>
    <p:sldId id="1666" r:id="rId47"/>
    <p:sldId id="1667" r:id="rId48"/>
    <p:sldId id="1583" r:id="rId49"/>
    <p:sldId id="1584" r:id="rId50"/>
    <p:sldId id="1585" r:id="rId51"/>
    <p:sldId id="1608" r:id="rId52"/>
    <p:sldId id="1609" r:id="rId53"/>
    <p:sldId id="1610" r:id="rId54"/>
    <p:sldId id="1629" r:id="rId55"/>
    <p:sldId id="1630" r:id="rId56"/>
    <p:sldId id="1668" r:id="rId57"/>
    <p:sldId id="1669" r:id="rId58"/>
    <p:sldId id="1671" r:id="rId59"/>
    <p:sldId id="1676" r:id="rId60"/>
    <p:sldId id="1672" r:id="rId61"/>
    <p:sldId id="1673" r:id="rId62"/>
    <p:sldId id="1674" r:id="rId63"/>
    <p:sldId id="1675" r:id="rId64"/>
    <p:sldId id="1430" r:id="rId65"/>
    <p:sldId id="1399" r:id="rId66"/>
    <p:sldId id="1576" r:id="rId67"/>
    <p:sldId id="1405" r:id="rId68"/>
    <p:sldId id="1575" r:id="rId69"/>
    <p:sldId id="1578" r:id="rId70"/>
    <p:sldId id="1577" r:id="rId71"/>
    <p:sldId id="1447" r:id="rId72"/>
    <p:sldId id="1352" r:id="rId73"/>
  </p:sldIdLst>
  <p:sldSz cx="9144000" cy="6858000" type="screen4x3"/>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p15:clr>
            <a:srgbClr val="A4A3A4"/>
          </p15:clr>
        </p15:guide>
      </p15:sldGuideLst>
    </p:ext>
    <p:ext uri="{2D200454-40CA-4A62-9FC3-DE9A4176ACB9}">
      <p15:notesGuideLst xmlns:p15="http://schemas.microsoft.com/office/powerpoint/2012/main"/>
    </p:ext>
    <p:ext uri="{505F2C04-C923-438B-8C0F-E0CD2BADF298}">
      <wppc:fontMiss xmln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E04"/>
    <a:srgbClr val="4269BD"/>
    <a:srgbClr val="1557AE"/>
    <a:srgbClr val="E97C30"/>
    <a:srgbClr val="3A97D7"/>
    <a:srgbClr val="FFC000"/>
    <a:srgbClr val="1F4E79"/>
    <a:srgbClr val="0070C0"/>
    <a:srgbClr val="2E75B6"/>
    <a:srgbClr val="872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16" autoAdjust="0"/>
    <p:restoredTop sz="96379" autoAdjust="0"/>
  </p:normalViewPr>
  <p:slideViewPr>
    <p:cSldViewPr snapToGrid="0">
      <p:cViewPr varScale="1">
        <p:scale>
          <a:sx n="85" d="100"/>
          <a:sy n="85" d="100"/>
        </p:scale>
        <p:origin x="970" y="62"/>
      </p:cViewPr>
      <p:guideLst>
        <p:guide pos="2880"/>
        <p:guide orient="horz" pos="2160"/>
      </p:guideLst>
    </p:cSldViewPr>
  </p:slideViewPr>
  <p:outlineViewPr>
    <p:cViewPr>
      <p:scale>
        <a:sx n="33" d="100"/>
        <a:sy n="33" d="100"/>
      </p:scale>
      <p:origin x="0" y="-7743"/>
    </p:cViewPr>
  </p:outlineViewPr>
  <p:notesTextViewPr>
    <p:cViewPr>
      <p:scale>
        <a:sx n="1" d="1"/>
        <a:sy n="1" d="1"/>
      </p:scale>
      <p:origin x="0" y="0"/>
    </p:cViewPr>
  </p:notesTextViewPr>
  <p:notesViewPr>
    <p:cSldViewPr snapToGrid="0">
      <p:cViewPr varScale="1">
        <p:scale>
          <a:sx n="78" d="100"/>
          <a:sy n="78" d="100"/>
        </p:scale>
        <p:origin x="2958"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6T10:53:59.578" idx="1">
    <p:pos x="5224" y="427"/>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761" y="0"/>
            <a:ext cx="2929837" cy="498852"/>
          </a:xfrm>
          <a:prstGeom prst="rect">
            <a:avLst/>
          </a:prstGeom>
        </p:spPr>
        <p:txBody>
          <a:bodyPr vert="horz" lIns="91440" tIns="45720" rIns="91440" bIns="45720" rtlCol="0"/>
          <a:lstStyle>
            <a:lvl1pPr algn="r">
              <a:defRPr sz="1200"/>
            </a:lvl1pPr>
          </a:lstStyle>
          <a:p>
            <a:fld id="{D40A1BC1-FA36-405A-84E5-2ECB11F24F06}" type="datetimeFigureOut">
              <a:rPr lang="zh-CN" altLang="en-US" smtClean="0"/>
              <a:t>2022/10/30</a:t>
            </a:fld>
            <a:endParaRPr lang="zh-CN" altLang="en-US"/>
          </a:p>
        </p:txBody>
      </p:sp>
      <p:sp>
        <p:nvSpPr>
          <p:cNvPr id="4" name="页脚占位符 3"/>
          <p:cNvSpPr>
            <a:spLocks noGrp="1"/>
          </p:cNvSpPr>
          <p:nvPr>
            <p:ph type="ftr" sz="quarter" idx="2"/>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761" y="9443662"/>
            <a:ext cx="2929837" cy="498851"/>
          </a:xfrm>
          <a:prstGeom prst="rect">
            <a:avLst/>
          </a:prstGeom>
        </p:spPr>
        <p:txBody>
          <a:bodyPr vert="horz" lIns="91440" tIns="45720" rIns="91440" bIns="45720" rtlCol="0" anchor="b"/>
          <a:lstStyle>
            <a:lvl1pPr algn="r">
              <a:defRPr sz="1200"/>
            </a:lvl1pPr>
          </a:lstStyle>
          <a:p>
            <a:fld id="{C2F20590-9981-46CC-AF13-22488216DE8F}" type="slidenum">
              <a:rPr lang="zh-CN" altLang="en-US" smtClean="0"/>
              <a:t>‹#›</a:t>
            </a:fld>
            <a:endParaRPr lang="zh-CN" altLang="en-US"/>
          </a:p>
        </p:txBody>
      </p:sp>
    </p:spTree>
    <p:extLst>
      <p:ext uri="{BB962C8B-B14F-4D97-AF65-F5344CB8AC3E}">
        <p14:creationId xmlns:p14="http://schemas.microsoft.com/office/powerpoint/2010/main" val="1311047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61489580-3797-4DA2-9E4E-24E61D4E80CF}" type="datetimeFigureOut">
              <a:rPr lang="zh-CN" altLang="en-US" smtClean="0"/>
              <a:t>2022/10/30</a:t>
            </a:fld>
            <a:endParaRPr lang="zh-CN" altLang="en-US"/>
          </a:p>
        </p:txBody>
      </p:sp>
      <p:sp>
        <p:nvSpPr>
          <p:cNvPr id="4" name="幻灯片图像占位符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4CCF47CB-3076-4026-8B18-63F39C6D1FFE}" type="slidenum">
              <a:rPr lang="zh-CN" altLang="en-US" smtClean="0"/>
              <a:t>‹#›</a:t>
            </a:fld>
            <a:endParaRPr lang="zh-CN" altLang="en-US"/>
          </a:p>
        </p:txBody>
      </p:sp>
    </p:spTree>
    <p:extLst>
      <p:ext uri="{BB962C8B-B14F-4D97-AF65-F5344CB8AC3E}">
        <p14:creationId xmlns:p14="http://schemas.microsoft.com/office/powerpoint/2010/main" val="351090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a:t>
            </a:fld>
            <a:endParaRPr lang="zh-CN" altLang="en-US"/>
          </a:p>
        </p:txBody>
      </p:sp>
    </p:spTree>
    <p:extLst>
      <p:ext uri="{BB962C8B-B14F-4D97-AF65-F5344CB8AC3E}">
        <p14:creationId xmlns:p14="http://schemas.microsoft.com/office/powerpoint/2010/main" val="2044999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8000" y="72000"/>
            <a:ext cx="3088800" cy="1085040"/>
          </a:xfrm>
          <a:prstGeom prst="rect">
            <a:avLst/>
          </a:prstGeom>
        </p:spPr>
      </p:pic>
      <p:pic>
        <p:nvPicPr>
          <p:cNvPr id="18" name="Picture 4"/>
          <p:cNvPicPr>
            <a:picLocks noChangeAspect="1" noChangeArrowheads="1"/>
          </p:cNvPicPr>
          <p:nvPr userDrawn="1"/>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矩形 3"/>
          <p:cNvSpPr/>
          <p:nvPr userDrawn="1"/>
        </p:nvSpPr>
        <p:spPr>
          <a:xfrm rot="16200000">
            <a:off x="239091" y="113944"/>
            <a:ext cx="812329" cy="800243"/>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1" fmla="*/ 0 w 661307"/>
              <a:gd name="connsiteY0-2" fmla="*/ 0 h 726621"/>
              <a:gd name="connsiteX1-3" fmla="*/ 661307 w 661307"/>
              <a:gd name="connsiteY1-4" fmla="*/ 0 h 726621"/>
              <a:gd name="connsiteX2-5" fmla="*/ 661307 w 661307"/>
              <a:gd name="connsiteY2-6" fmla="*/ 726621 h 726621"/>
              <a:gd name="connsiteX3-7" fmla="*/ 326571 w 661307"/>
              <a:gd name="connsiteY3-8" fmla="*/ 718457 h 726621"/>
              <a:gd name="connsiteX4-9" fmla="*/ 0 w 661307"/>
              <a:gd name="connsiteY4-10" fmla="*/ 726621 h 726621"/>
              <a:gd name="connsiteX5" fmla="*/ 0 w 661307"/>
              <a:gd name="connsiteY5" fmla="*/ 0 h 726621"/>
              <a:gd name="connsiteX0-11" fmla="*/ 0 w 661307"/>
              <a:gd name="connsiteY0-12" fmla="*/ 0 h 898071"/>
              <a:gd name="connsiteX1-13" fmla="*/ 661307 w 661307"/>
              <a:gd name="connsiteY1-14" fmla="*/ 0 h 898071"/>
              <a:gd name="connsiteX2-15" fmla="*/ 661307 w 661307"/>
              <a:gd name="connsiteY2-16" fmla="*/ 726621 h 898071"/>
              <a:gd name="connsiteX3-17" fmla="*/ 351063 w 661307"/>
              <a:gd name="connsiteY3-18" fmla="*/ 898071 h 898071"/>
              <a:gd name="connsiteX4-19" fmla="*/ 0 w 661307"/>
              <a:gd name="connsiteY4-20" fmla="*/ 726621 h 898071"/>
              <a:gd name="connsiteX5-21" fmla="*/ 0 w 661307"/>
              <a:gd name="connsiteY5-22" fmla="*/ 0 h 898071"/>
              <a:gd name="connsiteX0-23" fmla="*/ 0 w 661307"/>
              <a:gd name="connsiteY0-24" fmla="*/ 0 h 898071"/>
              <a:gd name="connsiteX1-25" fmla="*/ 661307 w 661307"/>
              <a:gd name="connsiteY1-26" fmla="*/ 0 h 898071"/>
              <a:gd name="connsiteX2-27" fmla="*/ 661307 w 661307"/>
              <a:gd name="connsiteY2-28" fmla="*/ 726621 h 898071"/>
              <a:gd name="connsiteX3-29" fmla="*/ 318406 w 661307"/>
              <a:gd name="connsiteY3-30" fmla="*/ 898071 h 898071"/>
              <a:gd name="connsiteX4-31" fmla="*/ 0 w 661307"/>
              <a:gd name="connsiteY4-32" fmla="*/ 726621 h 898071"/>
              <a:gd name="connsiteX5-33" fmla="*/ 0 w 661307"/>
              <a:gd name="connsiteY5-34" fmla="*/ 0 h 898071"/>
              <a:gd name="connsiteX0-35" fmla="*/ 0 w 661307"/>
              <a:gd name="connsiteY0-36" fmla="*/ 0 h 898071"/>
              <a:gd name="connsiteX1-37" fmla="*/ 661307 w 661307"/>
              <a:gd name="connsiteY1-38" fmla="*/ 0 h 898071"/>
              <a:gd name="connsiteX2-39" fmla="*/ 661307 w 661307"/>
              <a:gd name="connsiteY2-40" fmla="*/ 726621 h 898071"/>
              <a:gd name="connsiteX3-41" fmla="*/ 310242 w 661307"/>
              <a:gd name="connsiteY3-42" fmla="*/ 898071 h 898071"/>
              <a:gd name="connsiteX4-43" fmla="*/ 0 w 661307"/>
              <a:gd name="connsiteY4-44" fmla="*/ 726621 h 898071"/>
              <a:gd name="connsiteX5-45" fmla="*/ 0 w 661307"/>
              <a:gd name="connsiteY5-46" fmla="*/ 0 h 898071"/>
              <a:gd name="connsiteX0-47" fmla="*/ 0 w 661307"/>
              <a:gd name="connsiteY0-48" fmla="*/ 0 h 898071"/>
              <a:gd name="connsiteX1-49" fmla="*/ 661307 w 661307"/>
              <a:gd name="connsiteY1-50" fmla="*/ 0 h 898071"/>
              <a:gd name="connsiteX2-51" fmla="*/ 661307 w 661307"/>
              <a:gd name="connsiteY2-52" fmla="*/ 726621 h 898071"/>
              <a:gd name="connsiteX3-53" fmla="*/ 331673 w 661307"/>
              <a:gd name="connsiteY3-54" fmla="*/ 898071 h 898071"/>
              <a:gd name="connsiteX4-55" fmla="*/ 0 w 661307"/>
              <a:gd name="connsiteY4-56" fmla="*/ 726621 h 898071"/>
              <a:gd name="connsiteX5-57" fmla="*/ 0 w 661307"/>
              <a:gd name="connsiteY5-58" fmla="*/ 0 h 898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39" r="87942"/>
          <a:stretch>
            <a:fillRect/>
          </a:stretch>
        </p:blipFill>
        <p:spPr>
          <a:xfrm>
            <a:off x="296112" y="195665"/>
            <a:ext cx="619134" cy="636802"/>
          </a:xfrm>
          <a:prstGeom prst="rect">
            <a:avLst/>
          </a:prstGeom>
        </p:spPr>
      </p:pic>
      <p:sp>
        <p:nvSpPr>
          <p:cNvPr id="4" name="矩形 3"/>
          <p:cNvSpPr/>
          <p:nvPr userDrawn="1"/>
        </p:nvSpPr>
        <p:spPr>
          <a:xfrm>
            <a:off x="71934" y="107901"/>
            <a:ext cx="112892" cy="812329"/>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过程 8"/>
          <p:cNvSpPr/>
          <p:nvPr userDrawn="1"/>
        </p:nvSpPr>
        <p:spPr>
          <a:xfrm rot="5400000" flipH="1">
            <a:off x="7637105" y="5350752"/>
            <a:ext cx="324399" cy="268938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6" name="矩形 5"/>
          <p:cNvSpPr/>
          <p:nvPr userDrawn="1"/>
        </p:nvSpPr>
        <p:spPr>
          <a:xfrm>
            <a:off x="6669766" y="6602968"/>
            <a:ext cx="2420500" cy="219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45" b="1" dirty="0">
                <a:solidFill>
                  <a:schemeClr val="bg1"/>
                </a:solidFill>
                <a:latin typeface="微软雅黑" panose="020B0503020204020204" pitchFamily="34" charset="-122"/>
                <a:ea typeface="微软雅黑" panose="020B0503020204020204" pitchFamily="34" charset="-122"/>
              </a:rPr>
              <a:t>西安交通大学计算机科学与技术学院</a:t>
            </a:r>
          </a:p>
        </p:txBody>
      </p:sp>
      <p:sp>
        <p:nvSpPr>
          <p:cNvPr id="7" name="流程图: 过程 6"/>
          <p:cNvSpPr/>
          <p:nvPr userDrawn="1"/>
        </p:nvSpPr>
        <p:spPr>
          <a:xfrm rot="5400000">
            <a:off x="3302905" y="3383209"/>
            <a:ext cx="171533" cy="6777344"/>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Tree>
    <p:extLst>
      <p:ext uri="{BB962C8B-B14F-4D97-AF65-F5344CB8AC3E}">
        <p14:creationId xmlns:p14="http://schemas.microsoft.com/office/powerpoint/2010/main" val="984917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Picture 4"/>
          <p:cNvPicPr>
            <a:picLocks noChangeAspect="1" noChangeArrowheads="1"/>
          </p:cNvPicPr>
          <p:nvPr userDrawn="1"/>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矩形 3"/>
          <p:cNvSpPr/>
          <p:nvPr userDrawn="1"/>
        </p:nvSpPr>
        <p:spPr>
          <a:xfrm>
            <a:off x="0"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5904954"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02872" y="0"/>
            <a:ext cx="2387241" cy="83859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4"/>
          <p:cNvPicPr>
            <a:picLocks noChangeAspect="1" noChangeArrowheads="1"/>
          </p:cNvPicPr>
          <p:nvPr userDrawn="1"/>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6468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grpSp>
        <p:nvGrpSpPr>
          <p:cNvPr id="16" name="组合 15"/>
          <p:cNvGrpSpPr/>
          <p:nvPr userDrawn="1"/>
        </p:nvGrpSpPr>
        <p:grpSpPr>
          <a:xfrm>
            <a:off x="185311" y="196643"/>
            <a:ext cx="326182" cy="335109"/>
            <a:chOff x="3976261" y="3892343"/>
            <a:chExt cx="326182" cy="335109"/>
          </a:xfrm>
        </p:grpSpPr>
        <p:sp>
          <p:nvSpPr>
            <p:cNvPr id="17" name="六边形 16"/>
            <p:cNvSpPr/>
            <p:nvPr/>
          </p:nvSpPr>
          <p:spPr>
            <a:xfrm>
              <a:off x="3976261" y="3892343"/>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3976261" y="4005288"/>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3976261" y="4120615"/>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a:off x="4078302" y="3945761"/>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4078302" y="4060570"/>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p:cNvSpPr/>
            <p:nvPr/>
          </p:nvSpPr>
          <p:spPr>
            <a:xfrm>
              <a:off x="4180344" y="4003942"/>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4"/>
          <p:cNvPicPr>
            <a:picLocks noChangeAspect="1" noChangeArrowheads="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4" name="组合 3"/>
          <p:cNvGrpSpPr/>
          <p:nvPr userDrawn="1"/>
        </p:nvGrpSpPr>
        <p:grpSpPr>
          <a:xfrm>
            <a:off x="-6" y="6171725"/>
            <a:ext cx="9144002" cy="688395"/>
            <a:chOff x="-6" y="6127335"/>
            <a:chExt cx="9144002" cy="688395"/>
          </a:xfrm>
        </p:grpSpPr>
        <p:sp>
          <p:nvSpPr>
            <p:cNvPr id="13" name="流程图: 过程 12"/>
            <p:cNvSpPr/>
            <p:nvPr userDrawn="1"/>
          </p:nvSpPr>
          <p:spPr>
            <a:xfrm rot="5400000">
              <a:off x="4391995" y="2063729"/>
              <a:ext cx="36000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7551964" y="6127335"/>
              <a:ext cx="1592032" cy="351994"/>
              <a:chOff x="7551964" y="6145091"/>
              <a:chExt cx="1592032" cy="351994"/>
            </a:xfrm>
          </p:grpSpPr>
          <p:sp>
            <p:nvSpPr>
              <p:cNvPr id="14" name="流程图: 过程 8"/>
              <p:cNvSpPr/>
              <p:nvPr userDrawn="1"/>
            </p:nvSpPr>
            <p:spPr>
              <a:xfrm rot="5400000" flipH="1">
                <a:off x="8184229" y="5512826"/>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77926" r="53951"/>
              <a:stretch>
                <a:fillRect/>
              </a:stretch>
            </p:blipFill>
            <p:spPr>
              <a:xfrm>
                <a:off x="7829550" y="6186030"/>
                <a:ext cx="1154166" cy="311055"/>
              </a:xfrm>
              <a:prstGeom prst="rect">
                <a:avLst/>
              </a:prstGeom>
            </p:spPr>
          </p:pic>
        </p:grpSp>
      </p:grpSp>
      <p:sp>
        <p:nvSpPr>
          <p:cNvPr id="24" name="文本框 23"/>
          <p:cNvSpPr txBox="1"/>
          <p:nvPr userDrawn="1"/>
        </p:nvSpPr>
        <p:spPr>
          <a:xfrm>
            <a:off x="581025" y="138783"/>
            <a:ext cx="146386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              </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6" r:id="rId2"/>
    <p:sldLayoutId id="2147483654" r:id="rId3"/>
    <p:sldLayoutId id="2147483657"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emf"/><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5" Type="http://schemas.openxmlformats.org/officeDocument/2006/relationships/image" Target="../media/image113.pn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117.png"/><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390.png"/><Relationship Id="rId5" Type="http://schemas.openxmlformats.org/officeDocument/2006/relationships/image" Target="../media/image119.png"/><Relationship Id="rId4" Type="http://schemas.openxmlformats.org/officeDocument/2006/relationships/image" Target="../media/image118.emf"/></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0.e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image" Target="../media/image123.png"/><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gofile.me/56VYH/XNldig7p2"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482811"/>
            <a:ext cx="9144000" cy="2858530"/>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2103913"/>
            <a:ext cx="9144000" cy="2105192"/>
          </a:xfrm>
          <a:prstGeom prst="rect">
            <a:avLst/>
          </a:prstGeom>
          <a:effectLst>
            <a:outerShdw blurRad="50800" dist="38100" dir="5400000" algn="t" rotWithShape="0">
              <a:prstClr val="black">
                <a:alpha val="40000"/>
              </a:prstClr>
            </a:outerShdw>
          </a:effectLst>
        </p:spPr>
        <p:txBody>
          <a:bodyPr wrap="square">
            <a:spAutoFit/>
          </a:bodyPr>
          <a:lstStyle/>
          <a:p>
            <a:pPr indent="127000" algn="ctr">
              <a:lnSpc>
                <a:spcPct val="120000"/>
              </a:lnSpc>
              <a:spcAft>
                <a:spcPts val="0"/>
              </a:spcAft>
            </a:pPr>
            <a:r>
              <a:rPr lang="en-US" altLang="zh-CN" sz="4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4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计算机组成与系统结构</a:t>
            </a:r>
            <a:r>
              <a:rPr lang="zh-CN" altLang="en-US" sz="4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专题实验</a:t>
            </a:r>
            <a:r>
              <a:rPr lang="en-US" altLang="zh-CN" sz="4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a:p>
            <a:pPr algn="ctr">
              <a:lnSpc>
                <a:spcPct val="120000"/>
              </a:lnSpc>
              <a:spcAft>
                <a:spcPts val="0"/>
              </a:spcAft>
            </a:pPr>
            <a:r>
              <a:rPr lang="en-US" altLang="zh-CN" sz="3200" b="1" dirty="0">
                <a:solidFill>
                  <a:schemeClr val="bg1"/>
                </a:solidFill>
                <a:latin typeface="+mj-lt"/>
              </a:rPr>
              <a:t>Experiment on Computer Organization and Architecture</a:t>
            </a:r>
            <a:endParaRPr lang="zh-CN" altLang="zh-CN" sz="3200" b="1" dirty="0">
              <a:solidFill>
                <a:schemeClr val="accent4">
                  <a:lumMod val="60000"/>
                  <a:lumOff val="40000"/>
                </a:schemeClr>
              </a:solidFill>
              <a:latin typeface="+mj-lt"/>
            </a:endParaRPr>
          </a:p>
        </p:txBody>
      </p:sp>
      <p:sp>
        <p:nvSpPr>
          <p:cNvPr id="5" name="矩形 4"/>
          <p:cNvSpPr/>
          <p:nvPr/>
        </p:nvSpPr>
        <p:spPr>
          <a:xfrm>
            <a:off x="1444615" y="5193783"/>
            <a:ext cx="6254770" cy="1057275"/>
          </a:xfrm>
          <a:prstGeom prst="rect">
            <a:avLst/>
          </a:prstGeom>
          <a:effectLst>
            <a:outerShdw blurRad="50800" dist="38100" dir="5400000" algn="t" rotWithShape="0">
              <a:prstClr val="black">
                <a:alpha val="40000"/>
              </a:prstClr>
            </a:outerShdw>
          </a:effectLst>
        </p:spPr>
        <p:txBody>
          <a:bodyPr wrap="square">
            <a:spAutoFit/>
          </a:bodyPr>
          <a:lstStyle/>
          <a:p>
            <a:pPr algn="ctr">
              <a:spcBef>
                <a:spcPts val="1200"/>
              </a:spcBef>
              <a:spcAft>
                <a:spcPts val="1200"/>
              </a:spcAft>
            </a:pPr>
            <a:r>
              <a:rPr lang="zh-CN" altLang="en-US"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计算机科学与技术</a:t>
            </a:r>
            <a:r>
              <a:rPr lang="zh-CN" altLang="en-US"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sym typeface="+mn-ea"/>
              </a:rPr>
              <a:t>学院 </a:t>
            </a:r>
            <a:r>
              <a:rPr lang="zh-CN" altLang="en-US"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实验中心</a:t>
            </a:r>
            <a:endParaRPr lang="zh-CN" altLang="zh-CN"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endParaRPr>
          </a:p>
          <a:p>
            <a:pPr indent="127000" algn="ctr">
              <a:lnSpc>
                <a:spcPct val="120000"/>
              </a:lnSpc>
              <a:spcAft>
                <a:spcPts val="0"/>
              </a:spcAft>
            </a:pPr>
            <a:r>
              <a:rPr lang="en-US" altLang="zh-CN"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400" b="1" kern="100" dirty="0">
                <a:solidFill>
                  <a:srgbClr val="1557AE"/>
                </a:solidFill>
                <a:latin typeface="微软雅黑" panose="020B0503020204020204" pitchFamily="34" charset="-122"/>
                <a:ea typeface="微软雅黑" panose="020B0503020204020204" pitchFamily="34" charset="-122"/>
                <a:cs typeface="Times New Roman" panose="02020603050405020304" pitchFamily="18" charset="0"/>
              </a:rPr>
              <a:t>月</a:t>
            </a:r>
            <a:endParaRPr lang="zh-CN" altLang="zh-CN" sz="2400" b="1" kern="100" dirty="0">
              <a:solidFill>
                <a:srgbClr val="1557AE"/>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0720"/>
    </mc:Choice>
    <mc:Fallback xmlns="">
      <p:transition spd="slow" advTm="2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5241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a:ea typeface="黑体"/>
              <a:cs typeface="+mn-cs"/>
            </a:endParaRPr>
          </a:p>
        </p:txBody>
      </p:sp>
      <p:sp>
        <p:nvSpPr>
          <p:cNvPr id="6" name="文本框 5"/>
          <p:cNvSpPr txBox="1"/>
          <p:nvPr/>
        </p:nvSpPr>
        <p:spPr>
          <a:xfrm>
            <a:off x="1139198" y="3086263"/>
            <a:ext cx="690053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三、实验环境及工具</a:t>
            </a: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a:fillRect/>
          </a:stretch>
        </p:blipFill>
        <p:spPr>
          <a:xfrm>
            <a:off x="216990" y="255918"/>
            <a:ext cx="2517275" cy="679161"/>
          </a:xfrm>
          <a:prstGeom prst="rect">
            <a:avLst/>
          </a:prstGeom>
        </p:spPr>
      </p:pic>
    </p:spTree>
    <p:extLst>
      <p:ext uri="{BB962C8B-B14F-4D97-AF65-F5344CB8AC3E}">
        <p14:creationId xmlns:p14="http://schemas.microsoft.com/office/powerpoint/2010/main" val="4046179423"/>
      </p:ext>
    </p:extLst>
  </p:cSld>
  <p:clrMapOvr>
    <a:masterClrMapping/>
  </p:clrMapOvr>
  <mc:AlternateContent xmlns:mc="http://schemas.openxmlformats.org/markup-compatibility/2006" xmlns:p14="http://schemas.microsoft.com/office/powerpoint/2010/main">
    <mc:Choice Requires="p14">
      <p:transition spd="slow" p14:dur="2000" advTm="4272"/>
    </mc:Choice>
    <mc:Fallback xmlns="">
      <p:transition spd="slow" advTm="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954655"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硬件电路与系统设计</a:t>
            </a:r>
          </a:p>
        </p:txBody>
      </p:sp>
      <p:sp>
        <p:nvSpPr>
          <p:cNvPr id="3" name="矩形 2"/>
          <p:cNvSpPr/>
          <p:nvPr/>
        </p:nvSpPr>
        <p:spPr>
          <a:xfrm>
            <a:off x="581025" y="600448"/>
            <a:ext cx="8171458" cy="1754326"/>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现代硬件电路与系统设计</a:t>
            </a:r>
          </a:p>
          <a:p>
            <a:pPr marL="342900" indent="457200">
              <a:lnSpc>
                <a:spcPct val="150000"/>
              </a:lnSpc>
            </a:pPr>
            <a:r>
              <a:rPr lang="zh-CN" altLang="en-US" sz="2400" b="1" dirty="0">
                <a:latin typeface="微软雅黑" panose="020B0503020204020204" pitchFamily="34" charset="-122"/>
                <a:ea typeface="微软雅黑" panose="020B0503020204020204" pitchFamily="34" charset="-122"/>
              </a:rPr>
              <a:t>依据先进的设计</a:t>
            </a:r>
            <a:r>
              <a:rPr lang="zh-CN" altLang="en-US" sz="2400" b="1" dirty="0">
                <a:solidFill>
                  <a:srgbClr val="FF0000"/>
                </a:solidFill>
                <a:latin typeface="微软雅黑" panose="020B0503020204020204" pitchFamily="34" charset="-122"/>
                <a:ea typeface="微软雅黑" panose="020B0503020204020204" pitchFamily="34" charset="-122"/>
              </a:rPr>
              <a:t>思想</a:t>
            </a:r>
            <a:r>
              <a:rPr lang="zh-CN" altLang="en-US" sz="2400" b="1" dirty="0">
                <a:latin typeface="微软雅黑" panose="020B0503020204020204" pitchFamily="34" charset="-122"/>
                <a:ea typeface="微软雅黑" panose="020B0503020204020204" pitchFamily="34" charset="-122"/>
              </a:rPr>
              <a:t>，利用现代化的设计</a:t>
            </a:r>
            <a:r>
              <a:rPr lang="zh-CN" altLang="en-US" sz="2400" b="1" dirty="0">
                <a:solidFill>
                  <a:srgbClr val="FF0000"/>
                </a:solidFill>
                <a:latin typeface="微软雅黑" panose="020B0503020204020204" pitchFamily="34" charset="-122"/>
                <a:ea typeface="微软雅黑" panose="020B0503020204020204" pitchFamily="34" charset="-122"/>
              </a:rPr>
              <a:t>手段</a:t>
            </a:r>
            <a:r>
              <a:rPr lang="zh-CN" altLang="en-US" sz="2400" b="1" dirty="0">
                <a:latin typeface="微软雅黑" panose="020B0503020204020204" pitchFamily="34" charset="-122"/>
                <a:ea typeface="微软雅黑" panose="020B0503020204020204" pitchFamily="34" charset="-122"/>
              </a:rPr>
              <a:t>，使用可编程的新型</a:t>
            </a:r>
            <a:r>
              <a:rPr lang="zh-CN" altLang="en-US" sz="2400" b="1" dirty="0">
                <a:solidFill>
                  <a:srgbClr val="FF0000"/>
                </a:solidFill>
                <a:latin typeface="微软雅黑" panose="020B0503020204020204" pitchFamily="34" charset="-122"/>
                <a:ea typeface="微软雅黑" panose="020B0503020204020204" pitchFamily="34" charset="-122"/>
              </a:rPr>
              <a:t>器件</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4" name="矩形 3"/>
          <p:cNvSpPr/>
          <p:nvPr/>
        </p:nvSpPr>
        <p:spPr>
          <a:xfrm>
            <a:off x="581025" y="2656622"/>
            <a:ext cx="8171458" cy="581057"/>
          </a:xfrm>
          <a:prstGeom prst="rect">
            <a:avLst/>
          </a:prstGeom>
        </p:spPr>
        <p:txBody>
          <a:bodyPr wrap="square">
            <a:spAutoFit/>
          </a:bodyPr>
          <a:lstStyle/>
          <a:p>
            <a:pPr marL="6858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先进的设计</a:t>
            </a:r>
            <a:r>
              <a:rPr lang="zh-CN" altLang="en-US" sz="2400" b="1" dirty="0">
                <a:solidFill>
                  <a:srgbClr val="FF0000"/>
                </a:solidFill>
                <a:latin typeface="微软雅黑" panose="020B0503020204020204" pitchFamily="34" charset="-122"/>
                <a:ea typeface="微软雅黑" panose="020B0503020204020204" pitchFamily="34" charset="-122"/>
              </a:rPr>
              <a:t>思想</a:t>
            </a:r>
            <a:r>
              <a:rPr lang="zh-CN" altLang="en-US" sz="2400" b="1" dirty="0">
                <a:latin typeface="微软雅黑" panose="020B0503020204020204" pitchFamily="34" charset="-122"/>
                <a:ea typeface="微软雅黑" panose="020B0503020204020204" pitchFamily="34" charset="-122"/>
              </a:rPr>
              <a:t>：自上而下，顶层</a:t>
            </a:r>
            <a:r>
              <a:rPr lang="en-US" altLang="zh-CN" sz="2400" b="1" dirty="0">
                <a:latin typeface="微软雅黑" panose="020B0503020204020204" pitchFamily="34" charset="-122"/>
                <a:ea typeface="微软雅黑" panose="020B0503020204020204" pitchFamily="34" charset="-122"/>
              </a:rPr>
              <a:t>-&gt;</a:t>
            </a:r>
            <a:r>
              <a:rPr lang="zh-CN" altLang="en-US" sz="2400" b="1" dirty="0">
                <a:latin typeface="微软雅黑" panose="020B0503020204020204" pitchFamily="34" charset="-122"/>
                <a:ea typeface="微软雅黑" panose="020B0503020204020204" pitchFamily="34" charset="-122"/>
              </a:rPr>
              <a:t>底层。</a:t>
            </a:r>
            <a:endParaRPr lang="en-US" altLang="zh-CN" sz="2400" b="1" dirty="0">
              <a:latin typeface="微软雅黑" panose="020B0503020204020204" pitchFamily="34" charset="-122"/>
              <a:ea typeface="微软雅黑" panose="020B0503020204020204" pitchFamily="34" charset="-122"/>
            </a:endParaRPr>
          </a:p>
        </p:txBody>
      </p:sp>
      <p:sp>
        <p:nvSpPr>
          <p:cNvPr id="5" name="矩形 4"/>
          <p:cNvSpPr/>
          <p:nvPr/>
        </p:nvSpPr>
        <p:spPr>
          <a:xfrm>
            <a:off x="581025" y="3548548"/>
            <a:ext cx="8171458" cy="1135054"/>
          </a:xfrm>
          <a:prstGeom prst="rect">
            <a:avLst/>
          </a:prstGeom>
        </p:spPr>
        <p:txBody>
          <a:bodyPr wrap="square">
            <a:spAutoFit/>
          </a:bodyPr>
          <a:lstStyle/>
          <a:p>
            <a:pPr marL="6858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现代化的设计</a:t>
            </a:r>
            <a:r>
              <a:rPr lang="zh-CN" altLang="en-US" sz="2400" b="1" dirty="0">
                <a:solidFill>
                  <a:srgbClr val="FF0000"/>
                </a:solidFill>
                <a:latin typeface="微软雅黑" panose="020B0503020204020204" pitchFamily="34" charset="-122"/>
                <a:ea typeface="微软雅黑" panose="020B0503020204020204" pitchFamily="34" charset="-122"/>
              </a:rPr>
              <a:t>手段</a:t>
            </a:r>
            <a:r>
              <a:rPr lang="zh-CN" altLang="en-US" sz="2400" b="1" dirty="0">
                <a:latin typeface="微软雅黑" panose="020B0503020204020204" pitchFamily="34" charset="-122"/>
                <a:ea typeface="微软雅黑" panose="020B0503020204020204" pitchFamily="34" charset="-122"/>
              </a:rPr>
              <a:t>：电子设计自动化</a:t>
            </a:r>
            <a:r>
              <a:rPr lang="en-US" altLang="zh-CN" sz="2400" b="1" dirty="0">
                <a:latin typeface="微软雅黑" panose="020B0503020204020204" pitchFamily="34" charset="-122"/>
                <a:ea typeface="微软雅黑" panose="020B0503020204020204" pitchFamily="34" charset="-122"/>
              </a:rPr>
              <a:t>(EDA)</a:t>
            </a:r>
            <a:r>
              <a:rPr lang="zh-CN" altLang="en-US" sz="2400" b="1" dirty="0">
                <a:latin typeface="微软雅黑" panose="020B0503020204020204" pitchFamily="34" charset="-122"/>
                <a:ea typeface="微软雅黑" panose="020B0503020204020204" pitchFamily="34" charset="-122"/>
              </a:rPr>
              <a:t>开发工具，计算机描述语言</a:t>
            </a:r>
            <a:r>
              <a:rPr lang="en-US" altLang="zh-CN" sz="2400" b="1" dirty="0">
                <a:latin typeface="微软雅黑" panose="020B0503020204020204" pitchFamily="34" charset="-122"/>
                <a:ea typeface="微软雅黑" panose="020B0503020204020204" pitchFamily="34" charset="-122"/>
              </a:rPr>
              <a:t>(HDL)</a:t>
            </a:r>
            <a:r>
              <a:rPr lang="zh-CN" altLang="en-US" sz="2400" b="1" dirty="0">
                <a:latin typeface="微软雅黑" panose="020B0503020204020204" pitchFamily="34" charset="-122"/>
                <a:ea typeface="微软雅黑" panose="020B0503020204020204" pitchFamily="34" charset="-122"/>
              </a:rPr>
              <a:t>，硬件设计软件化。</a:t>
            </a:r>
            <a:endParaRPr lang="en-US" altLang="zh-CN" sz="2400" b="1" dirty="0">
              <a:latin typeface="微软雅黑" panose="020B0503020204020204" pitchFamily="34" charset="-122"/>
              <a:ea typeface="微软雅黑" panose="020B0503020204020204" pitchFamily="34" charset="-122"/>
            </a:endParaRPr>
          </a:p>
        </p:txBody>
      </p:sp>
      <p:sp>
        <p:nvSpPr>
          <p:cNvPr id="6" name="矩形 5"/>
          <p:cNvSpPr/>
          <p:nvPr/>
        </p:nvSpPr>
        <p:spPr>
          <a:xfrm>
            <a:off x="581025" y="4921721"/>
            <a:ext cx="8171458" cy="646331"/>
          </a:xfrm>
          <a:prstGeom prst="rect">
            <a:avLst/>
          </a:prstGeom>
        </p:spPr>
        <p:txBody>
          <a:bodyPr wrap="square">
            <a:spAutoFit/>
          </a:bodyPr>
          <a:lstStyle/>
          <a:p>
            <a:pPr marL="6858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可编程的新型</a:t>
            </a:r>
            <a:r>
              <a:rPr lang="zh-CN" altLang="en-US" sz="2400" b="1" dirty="0">
                <a:solidFill>
                  <a:srgbClr val="FF0000"/>
                </a:solidFill>
                <a:latin typeface="微软雅黑" panose="020B0503020204020204" pitchFamily="34" charset="-122"/>
                <a:ea typeface="微软雅黑" panose="020B0503020204020204" pitchFamily="34" charset="-122"/>
              </a:rPr>
              <a:t>器件</a:t>
            </a:r>
            <a:r>
              <a:rPr lang="zh-CN" altLang="en-US" sz="2400" b="1" dirty="0">
                <a:latin typeface="微软雅黑" panose="020B0503020204020204" pitchFamily="34" charset="-122"/>
                <a:ea typeface="微软雅黑" panose="020B0503020204020204" pitchFamily="34" charset="-122"/>
              </a:rPr>
              <a:t>：现代硬件电路与系统的载体。</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9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954655"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硬件电路与系统设计</a:t>
            </a:r>
          </a:p>
        </p:txBody>
      </p:sp>
      <p:sp>
        <p:nvSpPr>
          <p:cNvPr id="3" name="矩形 2"/>
          <p:cNvSpPr/>
          <p:nvPr/>
        </p:nvSpPr>
        <p:spPr>
          <a:xfrm>
            <a:off x="581025" y="600448"/>
            <a:ext cx="7881488" cy="563231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现代硬件电路与系统设计</a:t>
            </a: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利用</a:t>
            </a:r>
            <a:r>
              <a:rPr lang="en-US" altLang="zh-CN" sz="2400" b="1" dirty="0">
                <a:solidFill>
                  <a:srgbClr val="FF0000"/>
                </a:solidFill>
                <a:latin typeface="微软雅黑" panose="020B0503020204020204" pitchFamily="34" charset="-122"/>
                <a:ea typeface="微软雅黑" panose="020B0503020204020204" pitchFamily="34" charset="-122"/>
              </a:rPr>
              <a:t>HDL</a:t>
            </a:r>
            <a:r>
              <a:rPr lang="zh-CN" altLang="en-US" sz="2400" b="1" dirty="0">
                <a:solidFill>
                  <a:srgbClr val="FF0000"/>
                </a:solidFill>
                <a:latin typeface="微软雅黑" panose="020B0503020204020204" pitchFamily="34" charset="-122"/>
                <a:ea typeface="微软雅黑" panose="020B0503020204020204" pitchFamily="34" charset="-122"/>
              </a:rPr>
              <a:t>语言</a:t>
            </a:r>
            <a:r>
              <a:rPr lang="zh-CN" altLang="en-US" sz="2400" b="1" dirty="0">
                <a:latin typeface="微软雅黑" panose="020B0503020204020204" pitchFamily="34" charset="-122"/>
                <a:ea typeface="微软雅黑" panose="020B0503020204020204" pitchFamily="34" charset="-122"/>
              </a:rPr>
              <a:t>从顶层到底层（从抽象到具体）逐层描述自己的设计思想，用一系列分层次的模块来表示复杂的数字系统</a:t>
            </a:r>
            <a:r>
              <a:rPr lang="en-US" altLang="zh-CN" sz="2400" b="1" dirty="0">
                <a:latin typeface="微软雅黑" panose="020B0503020204020204" pitchFamily="34" charset="-122"/>
                <a:ea typeface="微软雅黑" panose="020B0503020204020204" pitchFamily="34" charset="-122"/>
              </a:rPr>
              <a:t>;</a:t>
            </a: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利用</a:t>
            </a:r>
            <a:r>
              <a:rPr lang="zh-CN" altLang="en-US" sz="2400" b="1" dirty="0">
                <a:solidFill>
                  <a:srgbClr val="FF0000"/>
                </a:solidFill>
                <a:latin typeface="微软雅黑" panose="020B0503020204020204" pitchFamily="34" charset="-122"/>
                <a:ea typeface="微软雅黑" panose="020B0503020204020204" pitchFamily="34" charset="-122"/>
              </a:rPr>
              <a:t>电子设计自动化</a:t>
            </a:r>
            <a:r>
              <a:rPr lang="en-US" altLang="zh-CN" sz="2400" b="1" dirty="0">
                <a:solidFill>
                  <a:srgbClr val="FF0000"/>
                </a:solidFill>
                <a:latin typeface="微软雅黑" panose="020B0503020204020204" pitchFamily="34" charset="-122"/>
                <a:ea typeface="微软雅黑" panose="020B0503020204020204" pitchFamily="34" charset="-122"/>
              </a:rPr>
              <a:t>(EDA)</a:t>
            </a:r>
            <a:r>
              <a:rPr lang="zh-CN" altLang="en-US" sz="2400" b="1" dirty="0">
                <a:solidFill>
                  <a:srgbClr val="FF0000"/>
                </a:solidFill>
                <a:latin typeface="微软雅黑" panose="020B0503020204020204" pitchFamily="34" charset="-122"/>
                <a:ea typeface="微软雅黑" panose="020B0503020204020204" pitchFamily="34" charset="-122"/>
              </a:rPr>
              <a:t>工具</a:t>
            </a:r>
            <a:r>
              <a:rPr lang="zh-CN" altLang="en-US" sz="2400" b="1" dirty="0">
                <a:latin typeface="微软雅黑" panose="020B0503020204020204" pitchFamily="34" charset="-122"/>
                <a:ea typeface="微软雅黑" panose="020B0503020204020204" pitchFamily="34" charset="-122"/>
              </a:rPr>
              <a:t>，逐层进行仿真验证，把其中需要变为实际电路的模块组合，经过自动综合工具转换到门级电路网表</a:t>
            </a:r>
            <a:r>
              <a:rPr lang="en-US" altLang="zh-CN" sz="2400" b="1" dirty="0">
                <a:latin typeface="微软雅黑" panose="020B0503020204020204" pitchFamily="34" charset="-122"/>
                <a:ea typeface="微软雅黑" panose="020B0503020204020204" pitchFamily="34" charset="-122"/>
              </a:rPr>
              <a:t>;</a:t>
            </a: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用</a:t>
            </a:r>
            <a:r>
              <a:rPr lang="zh-CN" altLang="en-US" sz="2400" b="1" dirty="0">
                <a:solidFill>
                  <a:srgbClr val="FF0000"/>
                </a:solidFill>
                <a:latin typeface="微软雅黑" panose="020B0503020204020204" pitchFamily="34" charset="-122"/>
                <a:ea typeface="微软雅黑" panose="020B0503020204020204" pitchFamily="34" charset="-122"/>
              </a:rPr>
              <a:t>专用集成电路</a:t>
            </a:r>
            <a:r>
              <a:rPr lang="en-US" altLang="zh-CN" sz="2400" b="1" dirty="0">
                <a:solidFill>
                  <a:srgbClr val="FF0000"/>
                </a:solidFill>
                <a:latin typeface="微软雅黑" panose="020B0503020204020204" pitchFamily="34" charset="-122"/>
                <a:ea typeface="微软雅黑" panose="020B0503020204020204" pitchFamily="34" charset="-122"/>
              </a:rPr>
              <a:t>ASIC</a:t>
            </a:r>
            <a:r>
              <a:rPr lang="zh-CN" altLang="en-US" sz="2400" b="1" dirty="0">
                <a:solidFill>
                  <a:srgbClr val="FF0000"/>
                </a:solidFill>
                <a:latin typeface="微软雅黑" panose="020B0503020204020204" pitchFamily="34" charset="-122"/>
                <a:ea typeface="微软雅黑" panose="020B0503020204020204" pitchFamily="34" charset="-122"/>
              </a:rPr>
              <a:t>或现场可编程门阵列</a:t>
            </a: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自动布局布线工具，把网表转换为要实现的具体电路布线结构。</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068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265176" y="678010"/>
            <a:ext cx="8531352" cy="507831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硬件描述语言</a:t>
            </a:r>
            <a:r>
              <a:rPr lang="en-US" altLang="zh-CN" sz="2400" b="1" dirty="0">
                <a:solidFill>
                  <a:srgbClr val="FF0000"/>
                </a:solidFill>
                <a:latin typeface="微软雅黑" panose="020B0503020204020204" pitchFamily="34" charset="-122"/>
                <a:ea typeface="微软雅黑" panose="020B0503020204020204" pitchFamily="34" charset="-122"/>
              </a:rPr>
              <a:t>HDL</a:t>
            </a:r>
            <a:endParaRPr lang="zh-CN" altLang="en-US"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HDL</a:t>
            </a:r>
            <a:r>
              <a:rPr lang="zh-CN" altLang="en-US" sz="2400" b="1" dirty="0">
                <a:latin typeface="微软雅黑" panose="020B0503020204020204" pitchFamily="34" charset="-122"/>
                <a:ea typeface="微软雅黑" panose="020B0503020204020204" pitchFamily="34" charset="-122"/>
              </a:rPr>
              <a:t>是电子系统硬件行为描述、结构描述、数据流描述的语言。</a:t>
            </a:r>
          </a:p>
          <a:p>
            <a:pPr lvl="1" indent="457200">
              <a:lnSpc>
                <a:spcPct val="150000"/>
              </a:lnSpc>
            </a:pP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世纪</a:t>
            </a:r>
            <a:r>
              <a:rPr lang="en-US" altLang="zh-CN" sz="2400" b="1" dirty="0">
                <a:latin typeface="微软雅黑" panose="020B0503020204020204" pitchFamily="34" charset="-122"/>
                <a:ea typeface="微软雅黑" panose="020B0503020204020204" pitchFamily="34" charset="-122"/>
              </a:rPr>
              <a:t>80</a:t>
            </a:r>
            <a:r>
              <a:rPr lang="zh-CN" altLang="en-US" sz="2400" b="1" dirty="0">
                <a:latin typeface="微软雅黑" panose="020B0503020204020204" pitchFamily="34" charset="-122"/>
                <a:ea typeface="微软雅黑" panose="020B0503020204020204" pitchFamily="34" charset="-122"/>
              </a:rPr>
              <a:t>年代，出现了上百种硬件描述语言（早期</a:t>
            </a:r>
            <a:r>
              <a:rPr lang="en-US" altLang="zh-CN" sz="2400" b="1" dirty="0">
                <a:latin typeface="微软雅黑" panose="020B0503020204020204" pitchFamily="34" charset="-122"/>
                <a:ea typeface="微软雅黑" panose="020B0503020204020204" pitchFamily="34" charset="-122"/>
              </a:rPr>
              <a:t>ABEL</a:t>
            </a:r>
            <a:r>
              <a:rPr lang="zh-CN" altLang="en-US" sz="2400" b="1" dirty="0">
                <a:latin typeface="微软雅黑" panose="020B0503020204020204" pitchFamily="34" charset="-122"/>
                <a:ea typeface="微软雅黑" panose="020B0503020204020204" pitchFamily="34" charset="-122"/>
              </a:rPr>
              <a:t>），但不通用、语种过多使用户无所适从。急需一种面向设计的多领域、多层次并得到普遍认同的标准硬件描述语言。 </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20 </a:t>
            </a:r>
            <a:r>
              <a:rPr lang="zh-CN" altLang="en-US" sz="2400" b="1" dirty="0">
                <a:latin typeface="微软雅黑" panose="020B0503020204020204" pitchFamily="34" charset="-122"/>
                <a:ea typeface="微软雅黑" panose="020B0503020204020204" pitchFamily="34" charset="-122"/>
              </a:rPr>
              <a:t>世纪 </a:t>
            </a:r>
            <a:r>
              <a:rPr lang="en-US" altLang="zh-CN" sz="2400" b="1" dirty="0">
                <a:latin typeface="微软雅黑" panose="020B0503020204020204" pitchFamily="34" charset="-122"/>
                <a:ea typeface="微软雅黑" panose="020B0503020204020204" pitchFamily="34" charset="-122"/>
              </a:rPr>
              <a:t>80 </a:t>
            </a:r>
            <a:r>
              <a:rPr lang="zh-CN" altLang="en-US" sz="2400" b="1" dirty="0">
                <a:latin typeface="微软雅黑" panose="020B0503020204020204" pitchFamily="34" charset="-122"/>
                <a:ea typeface="微软雅黑" panose="020B0503020204020204" pitchFamily="34" charset="-122"/>
              </a:rPr>
              <a:t>年代后期， </a:t>
            </a:r>
            <a:r>
              <a:rPr lang="en-US" altLang="zh-CN" sz="2400" b="1" dirty="0">
                <a:solidFill>
                  <a:srgbClr val="FF0000"/>
                </a:solidFill>
                <a:latin typeface="微软雅黑" panose="020B0503020204020204" pitchFamily="34" charset="-122"/>
                <a:ea typeface="微软雅黑" panose="020B0503020204020204" pitchFamily="34" charset="-122"/>
              </a:rPr>
              <a:t>VHDL </a:t>
            </a:r>
            <a:r>
              <a:rPr lang="zh-CN" altLang="en-US" sz="2400" b="1" dirty="0">
                <a:solidFill>
                  <a:srgbClr val="FF0000"/>
                </a:solidFill>
                <a:latin typeface="微软雅黑" panose="020B0503020204020204" pitchFamily="34" charset="-122"/>
                <a:ea typeface="微软雅黑" panose="020B0503020204020204" pitchFamily="34" charset="-122"/>
              </a:rPr>
              <a:t>和 </a:t>
            </a:r>
            <a:r>
              <a:rPr lang="en-US" altLang="zh-CN" sz="2400" b="1" dirty="0">
                <a:solidFill>
                  <a:srgbClr val="FF0000"/>
                </a:solidFill>
                <a:latin typeface="微软雅黑" panose="020B0503020204020204" pitchFamily="34" charset="-122"/>
                <a:ea typeface="微软雅黑" panose="020B0503020204020204" pitchFamily="34" charset="-122"/>
              </a:rPr>
              <a:t>Verilog HDL </a:t>
            </a:r>
            <a:r>
              <a:rPr lang="zh-CN" altLang="en-US" sz="2400" b="1" dirty="0">
                <a:latin typeface="微软雅黑" panose="020B0503020204020204" pitchFamily="34" charset="-122"/>
                <a:ea typeface="微软雅黑" panose="020B0503020204020204" pitchFamily="34" charset="-122"/>
              </a:rPr>
              <a:t>语言适应了这种趋势的要求，先后成为 </a:t>
            </a:r>
            <a:r>
              <a:rPr lang="en-US" altLang="zh-CN" sz="2400" b="1" dirty="0">
                <a:latin typeface="微软雅黑" panose="020B0503020204020204" pitchFamily="34" charset="-122"/>
                <a:ea typeface="微软雅黑" panose="020B0503020204020204" pitchFamily="34" charset="-122"/>
              </a:rPr>
              <a:t>IEEE </a:t>
            </a:r>
            <a:r>
              <a:rPr lang="zh-CN" altLang="en-US" sz="2400" b="1" dirty="0">
                <a:latin typeface="微软雅黑" panose="020B0503020204020204" pitchFamily="34" charset="-122"/>
                <a:ea typeface="微软雅黑" panose="020B0503020204020204" pitchFamily="34" charset="-122"/>
              </a:rPr>
              <a:t>标准。</a:t>
            </a:r>
          </a:p>
        </p:txBody>
      </p:sp>
    </p:spTree>
    <p:extLst>
      <p:ext uri="{BB962C8B-B14F-4D97-AF65-F5344CB8AC3E}">
        <p14:creationId xmlns:p14="http://schemas.microsoft.com/office/powerpoint/2010/main" val="275051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1025" y="600448"/>
            <a:ext cx="7881488" cy="556703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Veriog</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变量及其数据类型</a:t>
            </a: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Verilog</a:t>
            </a:r>
            <a:r>
              <a:rPr lang="zh-CN" altLang="en-US" sz="2400" b="1" dirty="0">
                <a:latin typeface="微软雅黑" panose="020B0503020204020204" pitchFamily="34" charset="-122"/>
                <a:ea typeface="微软雅黑" panose="020B0503020204020204" pitchFamily="34" charset="-122"/>
              </a:rPr>
              <a:t>中，变量的数据类型表示数字电路中的</a:t>
            </a:r>
            <a:r>
              <a:rPr lang="zh-CN" altLang="en-US" sz="2400" b="1" dirty="0">
                <a:solidFill>
                  <a:srgbClr val="FF0000"/>
                </a:solidFill>
                <a:latin typeface="微软雅黑" panose="020B0503020204020204" pitchFamily="34" charset="-122"/>
                <a:ea typeface="微软雅黑" panose="020B0503020204020204" pitchFamily="34" charset="-122"/>
              </a:rPr>
              <a:t>物理连线、数据存储</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传送单元</a:t>
            </a:r>
            <a:r>
              <a:rPr lang="zh-CN" altLang="en-US" sz="2400" b="1" dirty="0">
                <a:latin typeface="微软雅黑" panose="020B0503020204020204" pitchFamily="34" charset="-122"/>
                <a:ea typeface="微软雅黑" panose="020B0503020204020204" pitchFamily="34" charset="-122"/>
              </a:rPr>
              <a:t>等物理量。</a:t>
            </a:r>
            <a:endParaRPr lang="en-US" altLang="zh-CN" sz="2400" b="1" dirty="0">
              <a:latin typeface="微软雅黑" panose="020B0503020204020204" pitchFamily="34" charset="-122"/>
              <a:ea typeface="微软雅黑" panose="020B0503020204020204" pitchFamily="34" charset="-122"/>
            </a:endParaRP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线网型变量</a:t>
            </a:r>
            <a:r>
              <a:rPr lang="en-US" altLang="zh-CN" sz="2400" b="1" dirty="0">
                <a:solidFill>
                  <a:srgbClr val="FF0000"/>
                </a:solidFill>
                <a:latin typeface="微软雅黑" panose="020B0503020204020204" pitchFamily="34" charset="-122"/>
                <a:ea typeface="微软雅黑" panose="020B0503020204020204" pitchFamily="34" charset="-122"/>
              </a:rPr>
              <a:t>(wire) </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硬件电路中连线的抽象，值由驱动元件的值决定，未驱动时默认值是</a:t>
            </a:r>
            <a:r>
              <a:rPr lang="en-US" altLang="zh-CN" sz="2400" b="1" dirty="0">
                <a:latin typeface="微软雅黑" panose="020B0503020204020204" pitchFamily="34" charset="-122"/>
                <a:ea typeface="微软雅黑" panose="020B0503020204020204" pitchFamily="34" charset="-122"/>
              </a:rPr>
              <a:t>z</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lvl="1">
              <a:lnSpc>
                <a:spcPct val="150000"/>
              </a:lnSpc>
            </a:pPr>
            <a:r>
              <a:rPr lang="en-US" altLang="zh-CN" sz="2400" b="1" dirty="0">
                <a:latin typeface="微软雅黑" panose="020B0503020204020204" pitchFamily="34" charset="-122"/>
                <a:ea typeface="微软雅黑" panose="020B0503020204020204" pitchFamily="34" charset="-122"/>
              </a:rPr>
              <a:t>		wire [signed] [</a:t>
            </a:r>
            <a:r>
              <a:rPr lang="zh-CN" altLang="en-US" sz="2400" b="1" dirty="0">
                <a:latin typeface="微软雅黑" panose="020B0503020204020204" pitchFamily="34" charset="-122"/>
                <a:ea typeface="微软雅黑" panose="020B0503020204020204" pitchFamily="34" charset="-122"/>
              </a:rPr>
              <a:t>位宽</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变量名</a:t>
            </a:r>
            <a:r>
              <a:rPr lang="en-US" altLang="zh-CN" sz="2400" b="1" dirty="0">
                <a:latin typeface="微软雅黑" panose="020B0503020204020204" pitchFamily="34" charset="-122"/>
                <a:ea typeface="微软雅黑" panose="020B0503020204020204" pitchFamily="34" charset="-122"/>
              </a:rPr>
              <a:t>;</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寄存器型变量</a:t>
            </a:r>
            <a:r>
              <a:rPr lang="en-US" altLang="zh-CN" sz="2400" b="1" dirty="0">
                <a:solidFill>
                  <a:srgbClr val="FF0000"/>
                </a:solidFill>
                <a:latin typeface="微软雅黑" panose="020B0503020204020204" pitchFamily="34" charset="-122"/>
                <a:ea typeface="微软雅黑" panose="020B0503020204020204" pitchFamily="34" charset="-122"/>
              </a:rPr>
              <a:t>(</a:t>
            </a:r>
            <a:r>
              <a:rPr lang="en-US" altLang="zh-CN" sz="2400" b="1" dirty="0" err="1">
                <a:solidFill>
                  <a:srgbClr val="FF0000"/>
                </a:solidFill>
                <a:latin typeface="微软雅黑" panose="020B0503020204020204" pitchFamily="34" charset="-122"/>
                <a:ea typeface="微软雅黑" panose="020B0503020204020204" pitchFamily="34" charset="-122"/>
              </a:rPr>
              <a:t>reg</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硬件电路中数据存储单元的抽象，在</a:t>
            </a:r>
            <a:r>
              <a:rPr lang="en-US" altLang="zh-CN" sz="2400" b="1" dirty="0">
                <a:latin typeface="微软雅黑" panose="020B0503020204020204" pitchFamily="34" charset="-122"/>
                <a:ea typeface="微软雅黑" panose="020B0503020204020204" pitchFamily="34" charset="-122"/>
              </a:rPr>
              <a:t>initial</a:t>
            </a:r>
            <a:r>
              <a:rPr lang="zh-CN" altLang="en-US" sz="2400" b="1" dirty="0">
                <a:latin typeface="微软雅黑" panose="020B0503020204020204" pitchFamily="34" charset="-122"/>
                <a:ea typeface="微软雅黑" panose="020B0503020204020204" pitchFamily="34" charset="-122"/>
              </a:rPr>
              <a:t>或</a:t>
            </a:r>
            <a:r>
              <a:rPr lang="en-US" altLang="zh-CN" sz="2400" b="1" dirty="0">
                <a:latin typeface="微软雅黑" panose="020B0503020204020204" pitchFamily="34" charset="-122"/>
                <a:ea typeface="微软雅黑" panose="020B0503020204020204" pitchFamily="34" charset="-122"/>
              </a:rPr>
              <a:t>always</a:t>
            </a:r>
            <a:r>
              <a:rPr lang="zh-CN" altLang="en-US" sz="2400" b="1" dirty="0">
                <a:latin typeface="微软雅黑" panose="020B0503020204020204" pitchFamily="34" charset="-122"/>
                <a:ea typeface="微软雅黑" panose="020B0503020204020204" pitchFamily="34" charset="-122"/>
              </a:rPr>
              <a:t>内部被赋值，未赋值前默认值是</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、值从一条赋值语句保持到下一条赋值语句。</a:t>
            </a:r>
            <a:endParaRPr lang="en-US" altLang="zh-CN" sz="2400" b="1" dirty="0">
              <a:latin typeface="微软雅黑" panose="020B0503020204020204" pitchFamily="34" charset="-122"/>
              <a:ea typeface="微软雅黑" panose="020B0503020204020204" pitchFamily="34" charset="-122"/>
            </a:endParaRPr>
          </a:p>
          <a:p>
            <a:pPr marL="342900" lvl="1">
              <a:lnSpc>
                <a:spcPct val="150000"/>
              </a:lnSpc>
            </a:pP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reg</a:t>
            </a:r>
            <a:r>
              <a:rPr lang="en-US" altLang="zh-CN" sz="2400" b="1" dirty="0">
                <a:latin typeface="微软雅黑" panose="020B0503020204020204" pitchFamily="34" charset="-122"/>
                <a:ea typeface="微软雅黑" panose="020B0503020204020204" pitchFamily="34" charset="-122"/>
              </a:rPr>
              <a:t> [signed] [</a:t>
            </a:r>
            <a:r>
              <a:rPr lang="zh-CN" altLang="en-US" sz="2400" b="1" dirty="0">
                <a:latin typeface="微软雅黑" panose="020B0503020204020204" pitchFamily="34" charset="-122"/>
                <a:ea typeface="微软雅黑" panose="020B0503020204020204" pitchFamily="34" charset="-122"/>
              </a:rPr>
              <a:t>位宽</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变量名</a:t>
            </a:r>
            <a:r>
              <a:rPr lang="en-US" altLang="zh-CN" sz="2400" b="1" dirty="0">
                <a:latin typeface="微软雅黑" panose="020B0503020204020204" pitchFamily="34" charset="-122"/>
                <a:ea typeface="微软雅黑" panose="020B0503020204020204" pitchFamily="34" charset="-122"/>
              </a:rPr>
              <a:t>; </a:t>
            </a:r>
          </a:p>
        </p:txBody>
      </p:sp>
      <p:sp>
        <p:nvSpPr>
          <p:cNvPr id="4" name="文本框 3"/>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023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5176" y="678010"/>
            <a:ext cx="8531352" cy="2185214"/>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Veriog</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基本模块结构</a:t>
            </a:r>
            <a:endParaRPr lang="en-US" altLang="zh-CN" sz="2400" b="1" dirty="0">
              <a:solidFill>
                <a:srgbClr val="FF0000"/>
              </a:solidFill>
              <a:latin typeface="微软雅黑" panose="020B0503020204020204" pitchFamily="34" charset="-122"/>
              <a:ea typeface="微软雅黑" panose="020B0503020204020204" pitchFamily="34" charset="-122"/>
            </a:endParaRPr>
          </a:p>
          <a:p>
            <a:pPr indent="533400">
              <a:lnSpc>
                <a:spcPts val="3800"/>
              </a:lnSpc>
              <a:spcBef>
                <a:spcPts val="600"/>
              </a:spcBef>
              <a:spcAft>
                <a:spcPts val="600"/>
              </a:spcAft>
            </a:pPr>
            <a:r>
              <a:rPr lang="zh-CN" altLang="zh-CN" sz="2400" b="1" dirty="0">
                <a:latin typeface="微软雅黑" panose="020B0503020204020204" pitchFamily="34" charset="-122"/>
                <a:ea typeface="微软雅黑" panose="020B0503020204020204" pitchFamily="34" charset="-122"/>
              </a:rPr>
              <a:t>模块（</a:t>
            </a:r>
            <a:r>
              <a:rPr lang="en-US" altLang="zh-CN" sz="2400" b="1" dirty="0">
                <a:latin typeface="微软雅黑" panose="020B0503020204020204" pitchFamily="34" charset="-122"/>
                <a:ea typeface="微软雅黑" panose="020B0503020204020204" pitchFamily="34" charset="-122"/>
              </a:rPr>
              <a:t>module</a:t>
            </a:r>
            <a:r>
              <a:rPr lang="zh-CN"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可以表示简单的门电路，也可以表示复杂功能的数字电路。不同模块之间通过端口连接进行模块调用，实现结构化、层次化数字电路设计。</a:t>
            </a:r>
            <a:endParaRPr lang="en-US" altLang="zh-CN" sz="24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060302" y="2799176"/>
            <a:ext cx="6805558" cy="3705141"/>
          </a:xfrm>
          <a:prstGeom prst="rect">
            <a:avLst/>
          </a:prstGeom>
        </p:spPr>
      </p:pic>
    </p:spTree>
    <p:extLst>
      <p:ext uri="{BB962C8B-B14F-4D97-AF65-F5344CB8AC3E}">
        <p14:creationId xmlns:p14="http://schemas.microsoft.com/office/powerpoint/2010/main" val="201369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0952" y="1182805"/>
            <a:ext cx="4695736" cy="2266047"/>
            <a:chOff x="420952" y="1182805"/>
            <a:chExt cx="4695736" cy="2266047"/>
          </a:xfrm>
        </p:grpSpPr>
        <p:pic>
          <p:nvPicPr>
            <p:cNvPr id="14" name="图片 13"/>
            <p:cNvPicPr>
              <a:picLocks noChangeAspect="1"/>
            </p:cNvPicPr>
            <p:nvPr/>
          </p:nvPicPr>
          <p:blipFill>
            <a:blip r:embed="rId2"/>
            <a:stretch>
              <a:fillRect/>
            </a:stretch>
          </p:blipFill>
          <p:spPr>
            <a:xfrm>
              <a:off x="796688" y="1182805"/>
              <a:ext cx="4320000" cy="2266047"/>
            </a:xfrm>
            <a:prstGeom prst="rect">
              <a:avLst/>
            </a:prstGeom>
          </p:spPr>
        </p:pic>
        <p:sp>
          <p:nvSpPr>
            <p:cNvPr id="25" name="文本框 24"/>
            <p:cNvSpPr txBox="1"/>
            <p:nvPr/>
          </p:nvSpPr>
          <p:spPr>
            <a:xfrm>
              <a:off x="420952" y="1712425"/>
              <a:ext cx="371942"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真值表</a:t>
              </a:r>
            </a:p>
          </p:txBody>
        </p:sp>
      </p:grpSp>
      <p:grpSp>
        <p:nvGrpSpPr>
          <p:cNvPr id="6" name="组合 5"/>
          <p:cNvGrpSpPr/>
          <p:nvPr/>
        </p:nvGrpSpPr>
        <p:grpSpPr>
          <a:xfrm>
            <a:off x="5497689" y="1219783"/>
            <a:ext cx="2513025" cy="1313705"/>
            <a:chOff x="5497689" y="1461317"/>
            <a:chExt cx="2513025" cy="1313705"/>
          </a:xfrm>
        </p:grpSpPr>
        <p:grpSp>
          <p:nvGrpSpPr>
            <p:cNvPr id="17" name="组合 16"/>
            <p:cNvGrpSpPr/>
            <p:nvPr/>
          </p:nvGrpSpPr>
          <p:grpSpPr>
            <a:xfrm>
              <a:off x="5497689" y="1950045"/>
              <a:ext cx="2513025" cy="824977"/>
              <a:chOff x="5508978" y="1950045"/>
              <a:chExt cx="2513025" cy="824977"/>
            </a:xfrm>
          </p:grpSpPr>
          <p:pic>
            <p:nvPicPr>
              <p:cNvPr id="1028" name="Picture 4" descr="在这里插入图片描述"/>
              <p:cNvPicPr>
                <a:picLocks noChangeAspect="1" noChangeArrowheads="1"/>
              </p:cNvPicPr>
              <p:nvPr/>
            </p:nvPicPr>
            <p:blipFill rotWithShape="1">
              <a:blip r:embed="rId3">
                <a:extLst>
                  <a:ext uri="{28A0092B-C50C-407E-A947-70E740481C1C}">
                    <a14:useLocalDpi xmlns:a14="http://schemas.microsoft.com/office/drawing/2010/main" val="0"/>
                  </a:ext>
                </a:extLst>
              </a:blip>
              <a:srcRect t="3402"/>
              <a:stretch/>
            </p:blipFill>
            <p:spPr bwMode="auto">
              <a:xfrm>
                <a:off x="6321503" y="1950045"/>
                <a:ext cx="1700500" cy="824977"/>
              </a:xfrm>
              <a:prstGeom prst="rect">
                <a:avLst/>
              </a:prstGeom>
              <a:noFill/>
              <a:extLst>
                <a:ext uri="{909E8E84-426E-40DD-AFC4-6F175D3DCCD1}">
                  <a14:hiddenFill xmlns:a14="http://schemas.microsoft.com/office/drawing/2010/main">
                    <a:solidFill>
                      <a:srgbClr val="FFFFFF"/>
                    </a:solidFill>
                  </a14:hiddenFill>
                </a:ext>
              </a:extLst>
            </p:spPr>
          </p:pic>
          <p:sp>
            <p:nvSpPr>
              <p:cNvPr id="16" name="右箭头 15"/>
              <p:cNvSpPr/>
              <p:nvPr/>
            </p:nvSpPr>
            <p:spPr>
              <a:xfrm>
                <a:off x="5508978" y="2125467"/>
                <a:ext cx="632178" cy="474133"/>
              </a:xfrm>
              <a:prstGeom prst="rightArrow">
                <a:avLst/>
              </a:prstGeom>
              <a:solidFill>
                <a:srgbClr val="DCE6F2"/>
              </a:solidFill>
              <a:ln>
                <a:noFill/>
              </a:ln>
            </p:spPr>
            <p:txBody>
              <a:bodyPr rtlCol="0" anchor="ctr"/>
              <a:lstStyle/>
              <a:p>
                <a:pPr algn="ctr"/>
                <a:endParaRPr lang="zh-CN" altLang="en-US" sz="2400" dirty="0"/>
              </a:p>
            </p:txBody>
          </p:sp>
        </p:grpSp>
        <p:sp>
          <p:nvSpPr>
            <p:cNvPr id="13" name="文本框 12"/>
            <p:cNvSpPr txBox="1"/>
            <p:nvPr/>
          </p:nvSpPr>
          <p:spPr>
            <a:xfrm>
              <a:off x="6491049" y="146131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逻辑表达式</a:t>
              </a:r>
            </a:p>
          </p:txBody>
        </p:sp>
      </p:grpSp>
      <p:grpSp>
        <p:nvGrpSpPr>
          <p:cNvPr id="5" name="组合 4"/>
          <p:cNvGrpSpPr/>
          <p:nvPr/>
        </p:nvGrpSpPr>
        <p:grpSpPr>
          <a:xfrm>
            <a:off x="1535132" y="3507854"/>
            <a:ext cx="6508285" cy="2674063"/>
            <a:chOff x="1535132" y="3507854"/>
            <a:chExt cx="6508285" cy="2674063"/>
          </a:xfrm>
        </p:grpSpPr>
        <p:grpSp>
          <p:nvGrpSpPr>
            <p:cNvPr id="21" name="组合 20"/>
            <p:cNvGrpSpPr/>
            <p:nvPr/>
          </p:nvGrpSpPr>
          <p:grpSpPr>
            <a:xfrm>
              <a:off x="1940352" y="3507854"/>
              <a:ext cx="6103065" cy="2674063"/>
              <a:chOff x="1940352" y="3519143"/>
              <a:chExt cx="6103065" cy="2674063"/>
            </a:xfrm>
          </p:grpSpPr>
          <p:pic>
            <p:nvPicPr>
              <p:cNvPr id="15" name="图片 14"/>
              <p:cNvPicPr>
                <a:picLocks noChangeAspect="1"/>
              </p:cNvPicPr>
              <p:nvPr/>
            </p:nvPicPr>
            <p:blipFill>
              <a:blip r:embed="rId4"/>
              <a:stretch>
                <a:fillRect/>
              </a:stretch>
            </p:blipFill>
            <p:spPr>
              <a:xfrm>
                <a:off x="1940352" y="3822231"/>
                <a:ext cx="6103065" cy="2370975"/>
              </a:xfrm>
              <a:prstGeom prst="rect">
                <a:avLst/>
              </a:prstGeom>
            </p:spPr>
          </p:pic>
          <p:sp>
            <p:nvSpPr>
              <p:cNvPr id="23" name="右箭头 22"/>
              <p:cNvSpPr/>
              <p:nvPr/>
            </p:nvSpPr>
            <p:spPr>
              <a:xfrm rot="5400000">
                <a:off x="6844374" y="3598165"/>
                <a:ext cx="632178" cy="474133"/>
              </a:xfrm>
              <a:prstGeom prst="rightArrow">
                <a:avLst/>
              </a:prstGeom>
              <a:solidFill>
                <a:srgbClr val="DCE6F2"/>
              </a:solidFill>
              <a:ln>
                <a:noFill/>
              </a:ln>
            </p:spPr>
            <p:txBody>
              <a:bodyPr rtlCol="0" anchor="ctr"/>
              <a:lstStyle/>
              <a:p>
                <a:pPr algn="ctr"/>
                <a:endParaRPr lang="zh-CN" altLang="en-US" sz="2400" dirty="0"/>
              </a:p>
            </p:txBody>
          </p:sp>
        </p:grpSp>
        <p:sp>
          <p:nvSpPr>
            <p:cNvPr id="4" name="文本框 3"/>
            <p:cNvSpPr txBox="1"/>
            <p:nvPr/>
          </p:nvSpPr>
          <p:spPr>
            <a:xfrm>
              <a:off x="1535132" y="4604014"/>
              <a:ext cx="461665" cy="784830"/>
            </a:xfrm>
            <a:prstGeom prst="rect">
              <a:avLst/>
            </a:prstGeom>
            <a:noFill/>
          </p:spPr>
          <p:txBody>
            <a:bodyPr vert="eaVert" wrap="none" rtlCol="0">
              <a:spAutoFit/>
            </a:bodyPr>
            <a:lstStyle/>
            <a:p>
              <a:r>
                <a:rPr lang="zh-CN" altLang="en-US" b="1" dirty="0">
                  <a:latin typeface="微软雅黑" panose="020B0503020204020204" pitchFamily="34" charset="-122"/>
                  <a:ea typeface="微软雅黑" panose="020B0503020204020204" pitchFamily="34" charset="-122"/>
                </a:rPr>
                <a:t>电路图</a:t>
              </a:r>
            </a:p>
          </p:txBody>
        </p:sp>
      </p:grpSp>
      <p:grpSp>
        <p:nvGrpSpPr>
          <p:cNvPr id="10" name="组合 9"/>
          <p:cNvGrpSpPr/>
          <p:nvPr/>
        </p:nvGrpSpPr>
        <p:grpSpPr>
          <a:xfrm>
            <a:off x="3872544" y="2548810"/>
            <a:ext cx="5219700" cy="773215"/>
            <a:chOff x="3872544" y="2548810"/>
            <a:chExt cx="5219700" cy="773215"/>
          </a:xfrm>
        </p:grpSpPr>
        <p:sp>
          <p:nvSpPr>
            <p:cNvPr id="22" name="文本框 21"/>
            <p:cNvSpPr txBox="1"/>
            <p:nvPr/>
          </p:nvSpPr>
          <p:spPr>
            <a:xfrm>
              <a:off x="5670792" y="2548810"/>
              <a:ext cx="3185487"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数据流描述：连续赋值语句。</a:t>
              </a:r>
            </a:p>
          </p:txBody>
        </p:sp>
        <p:pic>
          <p:nvPicPr>
            <p:cNvPr id="9" name="图片 8"/>
            <p:cNvPicPr>
              <a:picLocks noChangeAspect="1"/>
            </p:cNvPicPr>
            <p:nvPr/>
          </p:nvPicPr>
          <p:blipFill>
            <a:blip r:embed="rId5"/>
            <a:stretch>
              <a:fillRect/>
            </a:stretch>
          </p:blipFill>
          <p:spPr>
            <a:xfrm>
              <a:off x="3872544" y="2931500"/>
              <a:ext cx="5219700" cy="390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20" name="矩形 19"/>
          <p:cNvSpPr/>
          <p:nvPr/>
        </p:nvSpPr>
        <p:spPr>
          <a:xfrm>
            <a:off x="581024" y="678010"/>
            <a:ext cx="8215503" cy="461665"/>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Verilog</a:t>
            </a:r>
            <a:r>
              <a:rPr lang="zh-CN" altLang="en-US" sz="2400" b="1" dirty="0">
                <a:solidFill>
                  <a:srgbClr val="FF0000"/>
                </a:solidFill>
                <a:latin typeface="微软雅黑" panose="020B0503020204020204" pitchFamily="34" charset="-122"/>
                <a:ea typeface="微软雅黑" panose="020B0503020204020204" pitchFamily="34" charset="-122"/>
              </a:rPr>
              <a:t>语言描述方式</a:t>
            </a:r>
            <a:endParaRPr lang="zh-CN" altLang="zh-CN" sz="2400" b="1" dirty="0">
              <a:solidFill>
                <a:srgbClr val="FF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70567" y="1182805"/>
            <a:ext cx="4320000" cy="4504071"/>
            <a:chOff x="452286" y="1860229"/>
            <a:chExt cx="4320000" cy="4504071"/>
          </a:xfrm>
        </p:grpSpPr>
        <p:sp>
          <p:nvSpPr>
            <p:cNvPr id="24" name="文本框 23"/>
            <p:cNvSpPr txBox="1"/>
            <p:nvPr/>
          </p:nvSpPr>
          <p:spPr>
            <a:xfrm>
              <a:off x="452286" y="1860229"/>
              <a:ext cx="4320000" cy="1985159"/>
            </a:xfrm>
            <a:prstGeom prst="rect">
              <a:avLst/>
            </a:prstGeom>
            <a:solidFill>
              <a:schemeClr val="bg1"/>
            </a:solidFill>
            <a:ln>
              <a:solidFill>
                <a:schemeClr val="tx1"/>
              </a:solidFill>
            </a:ln>
          </p:spPr>
          <p:txBody>
            <a:bodyPr wrap="square" rtlCol="0">
              <a:spAutoFit/>
            </a:bodyPr>
            <a:lstStyle/>
            <a:p>
              <a:pPr>
                <a:spcAft>
                  <a:spcPts val="600"/>
                </a:spcAft>
              </a:pPr>
              <a:r>
                <a:rPr lang="zh-CN" altLang="en-US" b="1" dirty="0">
                  <a:solidFill>
                    <a:srgbClr val="FF0000"/>
                  </a:solidFill>
                  <a:latin typeface="微软雅黑" panose="020B0503020204020204" pitchFamily="34" charset="-122"/>
                  <a:ea typeface="微软雅黑" panose="020B0503020204020204" pitchFamily="34" charset="-122"/>
                </a:rPr>
                <a:t>行为描述方式：</a:t>
              </a:r>
              <a:endParaRPr lang="en-US" altLang="zh-CN" b="1" dirty="0">
                <a:solidFill>
                  <a:srgbClr val="FF0000"/>
                </a:solidFill>
                <a:latin typeface="微软雅黑" panose="020B0503020204020204" pitchFamily="34" charset="-122"/>
                <a:ea typeface="微软雅黑" panose="020B0503020204020204" pitchFamily="34" charset="-122"/>
              </a:endParaRPr>
            </a:p>
            <a:p>
              <a:pPr>
                <a:spcAft>
                  <a:spcPts val="600"/>
                </a:spcAft>
              </a:pPr>
              <a:r>
                <a:rPr lang="zh-CN" altLang="en-US" b="1" dirty="0">
                  <a:solidFill>
                    <a:srgbClr val="FF0000"/>
                  </a:solidFill>
                  <a:latin typeface="微软雅黑" panose="020B0503020204020204" pitchFamily="34" charset="-122"/>
                  <a:ea typeface="微软雅黑" panose="020B0503020204020204" pitchFamily="34" charset="-122"/>
                </a:rPr>
                <a:t>根据电路外部行为建模，定义输入</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输出响应方式描述硬件行为。</a:t>
              </a:r>
              <a:endParaRPr lang="en-US" altLang="zh-CN" b="1" dirty="0">
                <a:solidFill>
                  <a:srgbClr val="FF0000"/>
                </a:solidFill>
                <a:latin typeface="微软雅黑" panose="020B0503020204020204" pitchFamily="34" charset="-122"/>
                <a:ea typeface="微软雅黑" panose="020B0503020204020204" pitchFamily="34" charset="-122"/>
              </a:endParaRPr>
            </a:p>
            <a:p>
              <a:pPr>
                <a:spcAft>
                  <a:spcPts val="600"/>
                </a:spcAft>
              </a:pPr>
              <a:r>
                <a:rPr lang="en-US" altLang="zh-CN" b="1" dirty="0">
                  <a:solidFill>
                    <a:srgbClr val="FF0000"/>
                  </a:solidFill>
                  <a:latin typeface="微软雅黑" panose="020B0503020204020204" pitchFamily="34" charset="-122"/>
                  <a:ea typeface="微软雅黑" panose="020B0503020204020204" pitchFamily="34" charset="-122"/>
                </a:rPr>
                <a:t>initial</a:t>
              </a:r>
              <a:r>
                <a:rPr lang="zh-CN" altLang="en-US" b="1" dirty="0">
                  <a:solidFill>
                    <a:srgbClr val="FF0000"/>
                  </a:solidFill>
                  <a:latin typeface="微软雅黑" panose="020B0503020204020204" pitchFamily="34" charset="-122"/>
                  <a:ea typeface="微软雅黑" panose="020B0503020204020204" pitchFamily="34" charset="-122"/>
                </a:rPr>
                <a:t>和</a:t>
              </a:r>
              <a:r>
                <a:rPr lang="en-US" altLang="zh-CN" b="1" dirty="0">
                  <a:solidFill>
                    <a:srgbClr val="FF0000"/>
                  </a:solidFill>
                  <a:latin typeface="微软雅黑" panose="020B0503020204020204" pitchFamily="34" charset="-122"/>
                  <a:ea typeface="微软雅黑" panose="020B0503020204020204" pitchFamily="34" charset="-122"/>
                </a:rPr>
                <a:t>always</a:t>
              </a:r>
              <a:r>
                <a:rPr lang="zh-CN" altLang="en-US" b="1" dirty="0">
                  <a:solidFill>
                    <a:srgbClr val="FF0000"/>
                  </a:solidFill>
                  <a:latin typeface="微软雅黑" panose="020B0503020204020204" pitchFamily="34" charset="-122"/>
                  <a:ea typeface="微软雅黑" panose="020B0503020204020204" pitchFamily="34" charset="-122"/>
                </a:rPr>
                <a:t>过程块结构；</a:t>
              </a:r>
              <a:endParaRPr lang="en-US" altLang="zh-CN" b="1" dirty="0">
                <a:solidFill>
                  <a:srgbClr val="FF0000"/>
                </a:solidFill>
                <a:latin typeface="微软雅黑" panose="020B0503020204020204" pitchFamily="34" charset="-122"/>
                <a:ea typeface="微软雅黑" panose="020B0503020204020204" pitchFamily="34" charset="-122"/>
              </a:endParaRPr>
            </a:p>
            <a:p>
              <a:pPr>
                <a:spcAft>
                  <a:spcPts val="600"/>
                </a:spcAft>
              </a:pPr>
              <a:r>
                <a:rPr lang="zh-CN" altLang="en-US" b="1" dirty="0">
                  <a:solidFill>
                    <a:srgbClr val="FF0000"/>
                  </a:solidFill>
                  <a:latin typeface="微软雅黑" panose="020B0503020204020204" pitchFamily="34" charset="-122"/>
                  <a:ea typeface="微软雅黑" panose="020B0503020204020204" pitchFamily="34" charset="-122"/>
                </a:rPr>
                <a:t>行为语句：块语句、过程赋值语句、条件语句、循环语句等。</a:t>
              </a:r>
            </a:p>
          </p:txBody>
        </p:sp>
        <p:pic>
          <p:nvPicPr>
            <p:cNvPr id="28" name="图片 27"/>
            <p:cNvPicPr>
              <a:picLocks noChangeAspect="1"/>
            </p:cNvPicPr>
            <p:nvPr/>
          </p:nvPicPr>
          <p:blipFill rotWithShape="1">
            <a:blip r:embed="rId6"/>
            <a:srcRect l="14705" t="42705" r="8541" b="9604"/>
            <a:stretch/>
          </p:blipFill>
          <p:spPr>
            <a:xfrm>
              <a:off x="486790" y="3879892"/>
              <a:ext cx="2820838" cy="24844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11" name="组合 10"/>
          <p:cNvGrpSpPr/>
          <p:nvPr/>
        </p:nvGrpSpPr>
        <p:grpSpPr>
          <a:xfrm>
            <a:off x="3297539" y="5596628"/>
            <a:ext cx="3416320" cy="928716"/>
            <a:chOff x="3297539" y="5596628"/>
            <a:chExt cx="3416320" cy="928716"/>
          </a:xfrm>
        </p:grpSpPr>
        <p:sp>
          <p:nvSpPr>
            <p:cNvPr id="26" name="文本框 25"/>
            <p:cNvSpPr txBox="1"/>
            <p:nvPr/>
          </p:nvSpPr>
          <p:spPr>
            <a:xfrm>
              <a:off x="3297539" y="6156012"/>
              <a:ext cx="341632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结构化描述：实例化底层模块。</a:t>
              </a:r>
            </a:p>
          </p:txBody>
        </p:sp>
        <p:pic>
          <p:nvPicPr>
            <p:cNvPr id="8" name="图片 7"/>
            <p:cNvPicPr>
              <a:picLocks noChangeAspect="1"/>
            </p:cNvPicPr>
            <p:nvPr/>
          </p:nvPicPr>
          <p:blipFill rotWithShape="1">
            <a:blip r:embed="rId7"/>
            <a:srcRect b="23110"/>
            <a:stretch/>
          </p:blipFill>
          <p:spPr>
            <a:xfrm>
              <a:off x="3420253" y="5596628"/>
              <a:ext cx="3028950" cy="571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27" name="文本框 26"/>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243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描述方式</a:t>
            </a:r>
          </a:p>
        </p:txBody>
      </p:sp>
      <p:sp>
        <p:nvSpPr>
          <p:cNvPr id="3" name="矩形 2"/>
          <p:cNvSpPr/>
          <p:nvPr/>
        </p:nvSpPr>
        <p:spPr>
          <a:xfrm>
            <a:off x="581025" y="600448"/>
            <a:ext cx="7881488" cy="3277820"/>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行为描述</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块语句</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串行块：</a:t>
            </a:r>
            <a:r>
              <a:rPr lang="en-US" altLang="zh-CN" sz="2400" b="1" dirty="0">
                <a:latin typeface="微软雅黑" panose="020B0503020204020204" pitchFamily="34" charset="-122"/>
                <a:ea typeface="微软雅黑" panose="020B0503020204020204" pitchFamily="34" charset="-122"/>
              </a:rPr>
              <a:t>begin … end</a:t>
            </a:r>
            <a:r>
              <a:rPr lang="zh-CN" altLang="en-US" sz="2400" b="1" dirty="0">
                <a:latin typeface="微软雅黑" panose="020B0503020204020204" pitchFamily="34" charset="-122"/>
                <a:ea typeface="微软雅黑" panose="020B0503020204020204" pitchFamily="34" charset="-122"/>
              </a:rPr>
              <a:t>，块内语句按顺序执行；</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并行块：</a:t>
            </a:r>
            <a:r>
              <a:rPr lang="en-US" altLang="zh-CN" sz="2400" b="1" dirty="0">
                <a:latin typeface="微软雅黑" panose="020B0503020204020204" pitchFamily="34" charset="-122"/>
                <a:ea typeface="微软雅黑" panose="020B0503020204020204" pitchFamily="34" charset="-122"/>
              </a:rPr>
              <a:t>fork … join</a:t>
            </a:r>
            <a:r>
              <a:rPr lang="zh-CN" altLang="en-US" sz="2400" b="1" dirty="0">
                <a:latin typeface="微软雅黑" panose="020B0503020204020204" pitchFamily="34" charset="-122"/>
                <a:ea typeface="微软雅黑" panose="020B0503020204020204" pitchFamily="34" charset="-122"/>
              </a:rPr>
              <a:t>，块内语句独立执行；</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endParaRPr lang="en-US" altLang="zh-CN"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块名：</a:t>
            </a:r>
            <a:r>
              <a:rPr lang="en-US" altLang="zh-CN" sz="2400" b="1" dirty="0">
                <a:latin typeface="微软雅黑" panose="020B0503020204020204" pitchFamily="34" charset="-122"/>
                <a:ea typeface="微软雅黑" panose="020B0503020204020204" pitchFamily="34" charset="-122"/>
              </a:rPr>
              <a:t>begin/fork : </a:t>
            </a:r>
            <a:r>
              <a:rPr lang="zh-CN" altLang="en-US" sz="2400" b="1" dirty="0">
                <a:latin typeface="微软雅黑" panose="020B0503020204020204" pitchFamily="34" charset="-122"/>
                <a:ea typeface="微软雅黑" panose="020B0503020204020204" pitchFamily="34" charset="-122"/>
              </a:rPr>
              <a:t>块名</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227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描述方式</a:t>
            </a:r>
          </a:p>
        </p:txBody>
      </p:sp>
      <p:sp>
        <p:nvSpPr>
          <p:cNvPr id="3" name="矩形 2"/>
          <p:cNvSpPr/>
          <p:nvPr/>
        </p:nvSpPr>
        <p:spPr>
          <a:xfrm>
            <a:off x="581025" y="600448"/>
            <a:ext cx="7881488" cy="507831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行为描述</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过程赋值语句</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initial</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always</a:t>
            </a:r>
            <a:r>
              <a:rPr lang="zh-CN" altLang="en-US" sz="2400" b="1" dirty="0">
                <a:latin typeface="微软雅黑" panose="020B0503020204020204" pitchFamily="34" charset="-122"/>
                <a:ea typeface="微软雅黑" panose="020B0503020204020204" pitchFamily="34" charset="-122"/>
              </a:rPr>
              <a:t>过程块结构中的赋值语句，多用于对</a:t>
            </a:r>
            <a:r>
              <a:rPr lang="en-US" altLang="zh-CN" sz="2400" b="1" dirty="0" err="1">
                <a:latin typeface="微软雅黑" panose="020B0503020204020204" pitchFamily="34" charset="-122"/>
                <a:ea typeface="微软雅黑" panose="020B0503020204020204" pitchFamily="34" charset="-122"/>
              </a:rPr>
              <a:t>reg</a:t>
            </a:r>
            <a:r>
              <a:rPr lang="zh-CN" altLang="en-US" sz="2400" b="1" dirty="0">
                <a:latin typeface="微软雅黑" panose="020B0503020204020204" pitchFamily="34" charset="-122"/>
                <a:ea typeface="微软雅黑" panose="020B0503020204020204" pitchFamily="34" charset="-122"/>
              </a:rPr>
              <a:t>型变量进行赋值，值在下次赋值后才能改变。</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非阻塞</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Non_Blocking</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赋值方式：</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b &lt;= a; //</a:t>
            </a:r>
            <a:r>
              <a:rPr lang="zh-CN" altLang="en-US" sz="2400" b="1" dirty="0">
                <a:latin typeface="微软雅黑" panose="020B0503020204020204" pitchFamily="34" charset="-122"/>
                <a:ea typeface="微软雅黑" panose="020B0503020204020204" pitchFamily="34" charset="-122"/>
              </a:rPr>
              <a:t>块结束才完成赋值、</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的值不是立刻改变。</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阻塞</a:t>
            </a:r>
            <a:r>
              <a:rPr lang="en-US" altLang="zh-CN" sz="2400" b="1" dirty="0">
                <a:latin typeface="微软雅黑" panose="020B0503020204020204" pitchFamily="34" charset="-122"/>
                <a:ea typeface="微软雅黑" panose="020B0503020204020204" pitchFamily="34" charset="-122"/>
              </a:rPr>
              <a:t>(Blocking)</a:t>
            </a:r>
            <a:r>
              <a:rPr lang="zh-CN" altLang="en-US" sz="2400" b="1" dirty="0">
                <a:latin typeface="微软雅黑" panose="020B0503020204020204" pitchFamily="34" charset="-122"/>
                <a:ea typeface="微软雅黑" panose="020B0503020204020204" pitchFamily="34" charset="-122"/>
              </a:rPr>
              <a:t>赋值方式：</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b = a; //</a:t>
            </a:r>
            <a:r>
              <a:rPr lang="zh-CN" altLang="en-US" sz="2400" b="1" dirty="0">
                <a:latin typeface="微软雅黑" panose="020B0503020204020204" pitchFamily="34" charset="-122"/>
                <a:ea typeface="微软雅黑" panose="020B0503020204020204" pitchFamily="34" charset="-122"/>
              </a:rPr>
              <a:t>赋值语句执行完块结束、</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的值立刻改变。</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65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描述方式</a:t>
            </a:r>
          </a:p>
        </p:txBody>
      </p:sp>
      <p:sp>
        <p:nvSpPr>
          <p:cNvPr id="3" name="矩形 2"/>
          <p:cNvSpPr/>
          <p:nvPr/>
        </p:nvSpPr>
        <p:spPr>
          <a:xfrm>
            <a:off x="581025" y="600448"/>
            <a:ext cx="7881488" cy="4939814"/>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行为描述</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条件语句</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if-else</a:t>
            </a:r>
            <a:r>
              <a:rPr lang="zh-CN" altLang="en-US" sz="2400" b="1" dirty="0">
                <a:latin typeface="微软雅黑" panose="020B0503020204020204" pitchFamily="34" charset="-122"/>
                <a:ea typeface="微软雅黑" panose="020B0503020204020204" pitchFamily="34" charset="-122"/>
              </a:rPr>
              <a:t>语句：</a:t>
            </a:r>
            <a:endParaRPr lang="en-US" altLang="zh-CN" sz="2400" b="1" dirty="0">
              <a:latin typeface="微软雅黑" panose="020B0503020204020204" pitchFamily="34" charset="-122"/>
              <a:ea typeface="微软雅黑" panose="020B0503020204020204" pitchFamily="34" charset="-122"/>
            </a:endParaRP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if (</a:t>
            </a:r>
            <a:r>
              <a:rPr lang="zh-CN" altLang="en-US" b="1" dirty="0">
                <a:latin typeface="微软雅黑" panose="020B0503020204020204" pitchFamily="34" charset="-122"/>
                <a:ea typeface="微软雅黑" panose="020B0503020204020204" pitchFamily="34" charset="-122"/>
              </a:rPr>
              <a:t>表达式</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1;</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else if (</a:t>
            </a:r>
            <a:r>
              <a:rPr lang="zh-CN" altLang="en-US" b="1" dirty="0">
                <a:latin typeface="微软雅黑" panose="020B0503020204020204" pitchFamily="34" charset="-122"/>
                <a:ea typeface="微软雅黑" panose="020B0503020204020204" pitchFamily="34" charset="-122"/>
              </a:rPr>
              <a:t>表达式</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2;</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else if (</a:t>
            </a:r>
            <a:r>
              <a:rPr lang="zh-CN" altLang="en-US" b="1" dirty="0">
                <a:latin typeface="微软雅黑" panose="020B0503020204020204" pitchFamily="34" charset="-122"/>
                <a:ea typeface="微软雅黑" panose="020B0503020204020204" pitchFamily="34" charset="-122"/>
              </a:rPr>
              <a:t>表达式</a:t>
            </a:r>
            <a:r>
              <a:rPr lang="en-US" altLang="zh-CN" b="1" dirty="0">
                <a:latin typeface="微软雅黑" panose="020B0503020204020204" pitchFamily="34" charset="-122"/>
                <a:ea typeface="微软雅黑" panose="020B0503020204020204" pitchFamily="34" charset="-122"/>
              </a:rPr>
              <a:t>m)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m;</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else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n</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表达式的值：真（</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），假（</a:t>
            </a:r>
            <a:r>
              <a:rPr lang="en-US" altLang="zh-CN" sz="2400" b="1" dirty="0">
                <a:latin typeface="微软雅黑" panose="020B0503020204020204" pitchFamily="34" charset="-122"/>
                <a:ea typeface="微软雅黑" panose="020B0503020204020204" pitchFamily="34" charset="-122"/>
              </a:rPr>
              <a:t>0,x,z</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复合语句块：</a:t>
            </a:r>
            <a:r>
              <a:rPr lang="en-US" altLang="zh-CN" sz="2400" b="1" dirty="0">
                <a:latin typeface="微软雅黑" panose="020B0503020204020204" pitchFamily="34" charset="-122"/>
                <a:ea typeface="微软雅黑" panose="020B0503020204020204" pitchFamily="34" charset="-122"/>
              </a:rPr>
              <a:t>begin … end</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300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
            <a:ext cx="9144000" cy="1241919"/>
            <a:chOff x="0" y="1"/>
            <a:chExt cx="9144000" cy="1241919"/>
          </a:xfrm>
        </p:grpSpPr>
        <p:sp>
          <p:nvSpPr>
            <p:cNvPr id="2" name="等腰三角形 1"/>
            <p:cNvSpPr/>
            <p:nvPr/>
          </p:nvSpPr>
          <p:spPr>
            <a:xfrm rot="10800000">
              <a:off x="1592047" y="120448"/>
              <a:ext cx="5904127" cy="11160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3402577" y="306941"/>
              <a:ext cx="2338845" cy="553998"/>
            </a:xfrm>
            <a:prstGeom prst="rect">
              <a:avLst/>
            </a:prstGeom>
          </p:spPr>
          <p:txBody>
            <a:bodyPr wrap="none">
              <a:spAutoFit/>
            </a:bodyPr>
            <a:lstStyle/>
            <a:p>
              <a:r>
                <a:rPr lang="en-US" altLang="zh-CN" sz="3000" b="1" dirty="0">
                  <a:solidFill>
                    <a:schemeClr val="bg1"/>
                  </a:solidFill>
                  <a:latin typeface="微软雅黑" panose="020B0503020204020204" pitchFamily="34" charset="-122"/>
                  <a:ea typeface="微软雅黑" panose="020B0503020204020204" pitchFamily="34" charset="-122"/>
                </a:rPr>
                <a:t>CONTENTS</a:t>
              </a:r>
              <a:endParaRPr lang="zh-CN" altLang="en-US" sz="3000" dirty="0">
                <a:solidFill>
                  <a:schemeClr val="bg1"/>
                </a:solidFill>
              </a:endParaRPr>
            </a:p>
          </p:txBody>
        </p:sp>
        <p:sp>
          <p:nvSpPr>
            <p:cNvPr id="4" name="任意多边形 3"/>
            <p:cNvSpPr/>
            <p:nvPr/>
          </p:nvSpPr>
          <p:spPr>
            <a:xfrm rot="10800000">
              <a:off x="0" y="1"/>
              <a:ext cx="9144000" cy="1241919"/>
            </a:xfrm>
            <a:custGeom>
              <a:avLst/>
              <a:gdLst>
                <a:gd name="connsiteX0" fmla="*/ 9144000 w 9144000"/>
                <a:gd name="connsiteY0" fmla="*/ 1241919 h 1241919"/>
                <a:gd name="connsiteX1" fmla="*/ 0 w 9144000"/>
                <a:gd name="connsiteY1" fmla="*/ 1241919 h 1241919"/>
                <a:gd name="connsiteX2" fmla="*/ 0 w 9144000"/>
                <a:gd name="connsiteY2" fmla="*/ 1061919 h 1241919"/>
                <a:gd name="connsiteX3" fmla="*/ 1762992 w 9144000"/>
                <a:gd name="connsiteY3" fmla="*/ 1061919 h 1241919"/>
                <a:gd name="connsiteX4" fmla="*/ 4572000 w 9144000"/>
                <a:gd name="connsiteY4" fmla="*/ 0 h 1241919"/>
                <a:gd name="connsiteX5" fmla="*/ 7381007 w 9144000"/>
                <a:gd name="connsiteY5" fmla="*/ 1061919 h 1241919"/>
                <a:gd name="connsiteX6" fmla="*/ 9144000 w 9144000"/>
                <a:gd name="connsiteY6" fmla="*/ 1061919 h 124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241919">
                  <a:moveTo>
                    <a:pt x="9144000" y="1241919"/>
                  </a:moveTo>
                  <a:lnTo>
                    <a:pt x="0" y="1241919"/>
                  </a:lnTo>
                  <a:lnTo>
                    <a:pt x="0" y="1061919"/>
                  </a:lnTo>
                  <a:lnTo>
                    <a:pt x="1762992" y="1061919"/>
                  </a:lnTo>
                  <a:lnTo>
                    <a:pt x="4572000" y="0"/>
                  </a:lnTo>
                  <a:lnTo>
                    <a:pt x="7381007" y="1061919"/>
                  </a:lnTo>
                  <a:lnTo>
                    <a:pt x="9144000" y="1061919"/>
                  </a:lnTo>
                  <a:close/>
                </a:path>
              </a:pathLst>
            </a:cu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3224258" y="105966"/>
              <a:ext cx="2695481" cy="630942"/>
            </a:xfrm>
            <a:prstGeom prst="rect">
              <a:avLst/>
            </a:prstGeom>
          </p:spPr>
          <p:txBody>
            <a:bodyPr wrap="none">
              <a:spAutoFit/>
            </a:bodyPr>
            <a:lstStyle/>
            <a:p>
              <a:r>
                <a:rPr lang="en-US" altLang="zh-CN" sz="3500" b="1" dirty="0">
                  <a:solidFill>
                    <a:schemeClr val="bg1"/>
                  </a:solidFill>
                  <a:latin typeface="+mj-lt"/>
                  <a:ea typeface="微软雅黑" panose="020B0503020204020204" pitchFamily="34" charset="-122"/>
                </a:rPr>
                <a:t>CONTENTS</a:t>
              </a:r>
              <a:endParaRPr lang="zh-CN" altLang="en-US" sz="3500" dirty="0">
                <a:solidFill>
                  <a:schemeClr val="bg1"/>
                </a:solidFill>
                <a:latin typeface="+mj-lt"/>
              </a:endParaRPr>
            </a:p>
          </p:txBody>
        </p:sp>
      </p:grpSp>
      <p:sp>
        <p:nvSpPr>
          <p:cNvPr id="10" name="KSO_Shape"/>
          <p:cNvSpPr/>
          <p:nvPr/>
        </p:nvSpPr>
        <p:spPr bwMode="auto">
          <a:xfrm>
            <a:off x="485774" y="5147786"/>
            <a:ext cx="1334873" cy="124372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2" name="矩形 11"/>
          <p:cNvSpPr/>
          <p:nvPr/>
        </p:nvSpPr>
        <p:spPr>
          <a:xfrm>
            <a:off x="4205421" y="2078640"/>
            <a:ext cx="4289993" cy="3539430"/>
          </a:xfrm>
          <a:prstGeom prst="rect">
            <a:avLst/>
          </a:prstGeom>
        </p:spPr>
        <p:txBody>
          <a:bodyPr wrap="square">
            <a:spAutoFit/>
          </a:bodyPr>
          <a:lstStyle/>
          <a:p>
            <a:pPr>
              <a:lnSpc>
                <a:spcPct val="200000"/>
              </a:lnSpc>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一、课程概述</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200000"/>
              </a:lnSpc>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二、实验过程及考核</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200000"/>
              </a:lnSpc>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三、实验环境及工具</a:t>
            </a:r>
          </a:p>
          <a:p>
            <a:pPr>
              <a:lnSpc>
                <a:spcPct val="200000"/>
              </a:lnSpc>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四、实验内容</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75243" y="2035413"/>
            <a:ext cx="3160978" cy="3085523"/>
            <a:chOff x="375243" y="2035413"/>
            <a:chExt cx="3160978" cy="3085523"/>
          </a:xfrm>
        </p:grpSpPr>
        <p:grpSp>
          <p:nvGrpSpPr>
            <p:cNvPr id="13" name="组合 12"/>
            <p:cNvGrpSpPr>
              <a:grpSpLocks noChangeAspect="1"/>
            </p:cNvGrpSpPr>
            <p:nvPr/>
          </p:nvGrpSpPr>
          <p:grpSpPr>
            <a:xfrm>
              <a:off x="2276221" y="3860936"/>
              <a:ext cx="1260000" cy="1260000"/>
              <a:chOff x="1174779" y="3359349"/>
              <a:chExt cx="1800000" cy="1800001"/>
            </a:xfrm>
          </p:grpSpPr>
          <p:grpSp>
            <p:nvGrpSpPr>
              <p:cNvPr id="14" name="组合 13"/>
              <p:cNvGrpSpPr/>
              <p:nvPr/>
            </p:nvGrpSpPr>
            <p:grpSpPr>
              <a:xfrm>
                <a:off x="1174779" y="3359349"/>
                <a:ext cx="1800000" cy="1800001"/>
                <a:chOff x="6250980" y="3660482"/>
                <a:chExt cx="1800000" cy="1800001"/>
              </a:xfrm>
            </p:grpSpPr>
            <p:sp>
              <p:nvSpPr>
                <p:cNvPr id="16" name="椭圆 15"/>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354779" y="3539349"/>
                <a:ext cx="1440000" cy="1440000"/>
              </a:xfrm>
              <a:prstGeom prst="ellipse">
                <a:avLst/>
              </a:prstGeom>
              <a:solidFill>
                <a:srgbClr val="5D9FC1"/>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a:grpSpLocks noChangeAspect="1"/>
            </p:cNvGrpSpPr>
            <p:nvPr/>
          </p:nvGrpSpPr>
          <p:grpSpPr>
            <a:xfrm>
              <a:off x="2683600" y="2570378"/>
              <a:ext cx="576000" cy="576000"/>
              <a:chOff x="1174779" y="3359349"/>
              <a:chExt cx="1800000" cy="1800001"/>
            </a:xfrm>
          </p:grpSpPr>
          <p:grpSp>
            <p:nvGrpSpPr>
              <p:cNvPr id="19" name="组合 18"/>
              <p:cNvGrpSpPr/>
              <p:nvPr/>
            </p:nvGrpSpPr>
            <p:grpSpPr>
              <a:xfrm>
                <a:off x="1174779" y="3359349"/>
                <a:ext cx="1800000" cy="1800001"/>
                <a:chOff x="6250980" y="3660482"/>
                <a:chExt cx="1800000" cy="1800001"/>
              </a:xfrm>
            </p:grpSpPr>
            <p:sp>
              <p:nvSpPr>
                <p:cNvPr id="21" name="椭圆 20"/>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1354779" y="3539349"/>
                <a:ext cx="1440000" cy="1440000"/>
              </a:xfrm>
              <a:prstGeom prst="ellipse">
                <a:avLst/>
              </a:prstGeom>
              <a:solidFill>
                <a:srgbClr val="183A6A"/>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46591" y="2718418"/>
              <a:ext cx="1980000" cy="1980000"/>
              <a:chOff x="6250980" y="3660482"/>
              <a:chExt cx="1800000" cy="1800001"/>
            </a:xfrm>
          </p:grpSpPr>
          <p:sp>
            <p:nvSpPr>
              <p:cNvPr id="24" name="椭圆 23"/>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p:cNvSpPr/>
            <p:nvPr/>
          </p:nvSpPr>
          <p:spPr>
            <a:xfrm>
              <a:off x="1190591" y="2862418"/>
              <a:ext cx="1692000" cy="1692000"/>
            </a:xfrm>
            <a:prstGeom prst="ellipse">
              <a:avLst/>
            </a:prstGeom>
            <a:solidFill>
              <a:srgbClr val="0070C0"/>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组合 26"/>
            <p:cNvGrpSpPr>
              <a:grpSpLocks noChangeAspect="1"/>
            </p:cNvGrpSpPr>
            <p:nvPr/>
          </p:nvGrpSpPr>
          <p:grpSpPr>
            <a:xfrm>
              <a:off x="778122" y="2035413"/>
              <a:ext cx="1044000" cy="1044000"/>
              <a:chOff x="1174779" y="3359349"/>
              <a:chExt cx="1800000" cy="1800001"/>
            </a:xfrm>
          </p:grpSpPr>
          <p:grpSp>
            <p:nvGrpSpPr>
              <p:cNvPr id="28" name="组合 27"/>
              <p:cNvGrpSpPr/>
              <p:nvPr/>
            </p:nvGrpSpPr>
            <p:grpSpPr>
              <a:xfrm>
                <a:off x="1174779" y="3359349"/>
                <a:ext cx="1800000" cy="1800001"/>
                <a:chOff x="6250980" y="3660482"/>
                <a:chExt cx="1800000" cy="1800001"/>
              </a:xfrm>
            </p:grpSpPr>
            <p:sp>
              <p:nvSpPr>
                <p:cNvPr id="30" name="椭圆 29"/>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椭圆 28"/>
              <p:cNvSpPr/>
              <p:nvPr/>
            </p:nvSpPr>
            <p:spPr>
              <a:xfrm>
                <a:off x="1354779" y="3539349"/>
                <a:ext cx="1440000" cy="1440000"/>
              </a:xfrm>
              <a:prstGeom prst="ellipse">
                <a:avLst/>
              </a:prstGeom>
              <a:solidFill>
                <a:srgbClr val="16B6CC"/>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a:grpSpLocks noChangeAspect="1"/>
            </p:cNvGrpSpPr>
            <p:nvPr/>
          </p:nvGrpSpPr>
          <p:grpSpPr>
            <a:xfrm>
              <a:off x="375243" y="4151919"/>
              <a:ext cx="648000" cy="648000"/>
              <a:chOff x="1174779" y="3359349"/>
              <a:chExt cx="1800000" cy="1800001"/>
            </a:xfrm>
          </p:grpSpPr>
          <p:grpSp>
            <p:nvGrpSpPr>
              <p:cNvPr id="33" name="组合 32"/>
              <p:cNvGrpSpPr/>
              <p:nvPr/>
            </p:nvGrpSpPr>
            <p:grpSpPr>
              <a:xfrm>
                <a:off x="1174779" y="3359349"/>
                <a:ext cx="1800000" cy="1800001"/>
                <a:chOff x="6250980" y="3660482"/>
                <a:chExt cx="1800000" cy="1800001"/>
              </a:xfrm>
            </p:grpSpPr>
            <p:sp>
              <p:nvSpPr>
                <p:cNvPr id="35" name="椭圆 34"/>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54779" y="3539349"/>
                <a:ext cx="1440000" cy="1440000"/>
              </a:xfrm>
              <a:prstGeom prst="ellipse">
                <a:avLst/>
              </a:prstGeom>
              <a:solidFill>
                <a:schemeClr val="bg1">
                  <a:lumMod val="75000"/>
                </a:schemeClr>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a:grpSpLocks noChangeAspect="1"/>
            </p:cNvGrpSpPr>
            <p:nvPr/>
          </p:nvGrpSpPr>
          <p:grpSpPr>
            <a:xfrm>
              <a:off x="1654083" y="3310817"/>
              <a:ext cx="876025" cy="900000"/>
              <a:chOff x="3976261" y="3892343"/>
              <a:chExt cx="326182" cy="335109"/>
            </a:xfrm>
            <a:solidFill>
              <a:schemeClr val="bg1"/>
            </a:solidFill>
          </p:grpSpPr>
          <p:sp>
            <p:nvSpPr>
              <p:cNvPr id="38" name="六边形 37"/>
              <p:cNvSpPr/>
              <p:nvPr/>
            </p:nvSpPr>
            <p:spPr>
              <a:xfrm>
                <a:off x="3976261" y="3892343"/>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六边形 38"/>
              <p:cNvSpPr/>
              <p:nvPr/>
            </p:nvSpPr>
            <p:spPr>
              <a:xfrm>
                <a:off x="3976261" y="4005288"/>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六边形 39"/>
              <p:cNvSpPr/>
              <p:nvPr/>
            </p:nvSpPr>
            <p:spPr>
              <a:xfrm>
                <a:off x="3976261" y="4120615"/>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六边形 40"/>
              <p:cNvSpPr/>
              <p:nvPr/>
            </p:nvSpPr>
            <p:spPr>
              <a:xfrm>
                <a:off x="4078302" y="3945761"/>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六边形 41"/>
              <p:cNvSpPr/>
              <p:nvPr/>
            </p:nvSpPr>
            <p:spPr>
              <a:xfrm>
                <a:off x="4078302" y="4060570"/>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六边形 42"/>
              <p:cNvSpPr/>
              <p:nvPr/>
            </p:nvSpPr>
            <p:spPr>
              <a:xfrm>
                <a:off x="4180344" y="4003942"/>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2000" advTm="39919"/>
    </mc:Choice>
    <mc:Fallback xmlns="">
      <p:transition spd="slow" advTm="39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描述方式</a:t>
            </a:r>
          </a:p>
        </p:txBody>
      </p:sp>
      <p:sp>
        <p:nvSpPr>
          <p:cNvPr id="3" name="矩形 2"/>
          <p:cNvSpPr/>
          <p:nvPr/>
        </p:nvSpPr>
        <p:spPr>
          <a:xfrm>
            <a:off x="581025" y="600448"/>
            <a:ext cx="7881488" cy="577081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行为描述</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条件语句</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case</a:t>
            </a:r>
            <a:r>
              <a:rPr lang="zh-CN" altLang="en-US" sz="2400" b="1" dirty="0">
                <a:latin typeface="微软雅黑" panose="020B0503020204020204" pitchFamily="34" charset="-122"/>
                <a:ea typeface="微软雅黑" panose="020B0503020204020204" pitchFamily="34" charset="-122"/>
              </a:rPr>
              <a:t>语句，多分支选择，常用于微处理器指令译码：</a:t>
            </a:r>
            <a:endParaRPr lang="en-US" altLang="zh-CN" sz="2400" b="1" dirty="0">
              <a:latin typeface="微软雅黑" panose="020B0503020204020204" pitchFamily="34" charset="-122"/>
              <a:ea typeface="微软雅黑" panose="020B0503020204020204" pitchFamily="34" charset="-122"/>
            </a:endParaRP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case/</a:t>
            </a:r>
            <a:r>
              <a:rPr lang="en-US" altLang="zh-CN" b="1" dirty="0" err="1">
                <a:latin typeface="微软雅黑" panose="020B0503020204020204" pitchFamily="34" charset="-122"/>
                <a:ea typeface="微软雅黑" panose="020B0503020204020204" pitchFamily="34" charset="-122"/>
              </a:rPr>
              <a:t>casez</a:t>
            </a:r>
            <a:r>
              <a:rPr lang="en-US" altLang="zh-CN"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casex</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控制表达式</a:t>
            </a:r>
            <a:r>
              <a:rPr lang="en-US" altLang="zh-CN" b="1" dirty="0">
                <a:latin typeface="微软雅黑" panose="020B0503020204020204" pitchFamily="34" charset="-122"/>
                <a:ea typeface="微软雅黑" panose="020B0503020204020204" pitchFamily="34" charset="-122"/>
              </a:rPr>
              <a:t>) </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分支表达式</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1;</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分支表达式</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2;</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分支表达式</a:t>
            </a:r>
            <a:r>
              <a:rPr lang="en-US" altLang="zh-CN" b="1" dirty="0">
                <a:latin typeface="微软雅黑" panose="020B0503020204020204" pitchFamily="34" charset="-122"/>
                <a:ea typeface="微软雅黑" panose="020B0503020204020204" pitchFamily="34" charset="-122"/>
              </a:rPr>
              <a:t>m: </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m;</a:t>
            </a:r>
          </a:p>
          <a:p>
            <a:pPr marL="800100" lvl="2" indent="457200">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缺省项</a:t>
            </a:r>
            <a:r>
              <a:rPr lang="en-US" altLang="zh-CN" b="1" dirty="0">
                <a:latin typeface="微软雅黑" panose="020B0503020204020204" pitchFamily="34" charset="-122"/>
                <a:ea typeface="微软雅黑" panose="020B0503020204020204" pitchFamily="34" charset="-122"/>
              </a:rPr>
              <a:t>(default)</a:t>
            </a:r>
            <a:r>
              <a:rPr lang="zh-CN" altLang="en-US" b="1" dirty="0">
                <a:latin typeface="微软雅黑" panose="020B0503020204020204" pitchFamily="34" charset="-122"/>
                <a:ea typeface="微软雅黑" panose="020B0503020204020204" pitchFamily="34" charset="-122"/>
              </a:rPr>
              <a:t>：语句</a:t>
            </a:r>
            <a:r>
              <a:rPr lang="en-US" altLang="zh-CN" b="1" dirty="0">
                <a:latin typeface="微软雅黑" panose="020B0503020204020204" pitchFamily="34" charset="-122"/>
                <a:ea typeface="微软雅黑" panose="020B0503020204020204" pitchFamily="34" charset="-122"/>
              </a:rPr>
              <a:t>n;</a:t>
            </a:r>
          </a:p>
          <a:p>
            <a:pPr marL="800100" lvl="2" indent="457200">
              <a:lnSpc>
                <a:spcPct val="150000"/>
              </a:lnSpc>
            </a:pPr>
            <a:r>
              <a:rPr lang="en-US" altLang="zh-CN" b="1" dirty="0" err="1">
                <a:latin typeface="微软雅黑" panose="020B0503020204020204" pitchFamily="34" charset="-122"/>
                <a:ea typeface="微软雅黑" panose="020B0503020204020204" pitchFamily="34" charset="-122"/>
              </a:rPr>
              <a:t>endcase</a:t>
            </a:r>
            <a:endParaRPr lang="en-US" altLang="zh-CN"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表达式的值：真（</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），假（</a:t>
            </a:r>
            <a:r>
              <a:rPr lang="en-US" altLang="zh-CN" sz="2400" b="1" dirty="0">
                <a:latin typeface="微软雅黑" panose="020B0503020204020204" pitchFamily="34" charset="-122"/>
                <a:ea typeface="微软雅黑" panose="020B0503020204020204" pitchFamily="34" charset="-122"/>
              </a:rPr>
              <a:t>0,x,z</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复合语句块：</a:t>
            </a:r>
            <a:r>
              <a:rPr lang="en-US" altLang="zh-CN" sz="2400" b="1" dirty="0">
                <a:latin typeface="微软雅黑" panose="020B0503020204020204" pitchFamily="34" charset="-122"/>
                <a:ea typeface="微软雅黑" panose="020B0503020204020204" pitchFamily="34" charset="-122"/>
              </a:rPr>
              <a:t>begin … end</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780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描述方式</a:t>
            </a:r>
          </a:p>
        </p:txBody>
      </p:sp>
      <p:sp>
        <p:nvSpPr>
          <p:cNvPr id="3" name="矩形 2"/>
          <p:cNvSpPr/>
          <p:nvPr/>
        </p:nvSpPr>
        <p:spPr>
          <a:xfrm>
            <a:off x="581025" y="600448"/>
            <a:ext cx="7881488" cy="4524315"/>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行为描述</a:t>
            </a:r>
          </a:p>
          <a:p>
            <a:pPr marL="6858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循环语句</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forever </a:t>
            </a:r>
            <a:r>
              <a:rPr lang="zh-CN" altLang="en-US" sz="2400" b="1" dirty="0">
                <a:latin typeface="微软雅黑" panose="020B0503020204020204" pitchFamily="34" charset="-122"/>
                <a:ea typeface="微软雅黑" panose="020B0503020204020204" pitchFamily="34" charset="-122"/>
              </a:rPr>
              <a:t>语句</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连续执行；</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repeat(</a:t>
            </a:r>
            <a:r>
              <a:rPr lang="zh-CN" altLang="en-US" sz="2400" b="1" dirty="0">
                <a:latin typeface="微软雅黑" panose="020B0503020204020204" pitchFamily="34" charset="-122"/>
                <a:ea typeface="微软雅黑" panose="020B0503020204020204" pitchFamily="34" charset="-122"/>
              </a:rPr>
              <a:t>表达式</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语句；</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连续执行</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次；</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while(</a:t>
            </a:r>
            <a:r>
              <a:rPr lang="zh-CN" altLang="en-US" sz="2400" b="1" dirty="0">
                <a:latin typeface="微软雅黑" panose="020B0503020204020204" pitchFamily="34" charset="-122"/>
                <a:ea typeface="微软雅黑" panose="020B0503020204020204" pitchFamily="34" charset="-122"/>
              </a:rPr>
              <a:t>表达式</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语句；</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判定条件为真时执行；</a:t>
            </a:r>
            <a:endParaRPr lang="en-US" altLang="zh-CN" sz="2400" b="1" dirty="0">
              <a:latin typeface="微软雅黑" panose="020B0503020204020204" pitchFamily="34" charset="-122"/>
              <a:ea typeface="微软雅黑" panose="020B0503020204020204" pitchFamily="34" charset="-122"/>
            </a:endParaRPr>
          </a:p>
          <a:p>
            <a:pPr marL="342900" lvl="1" indent="457200">
              <a:lnSpc>
                <a:spcPct val="150000"/>
              </a:lnSpc>
            </a:pPr>
            <a:r>
              <a:rPr lang="en-US" altLang="zh-CN" sz="2400" b="1" dirty="0">
                <a:latin typeface="微软雅黑" panose="020B0503020204020204" pitchFamily="34" charset="-122"/>
                <a:ea typeface="微软雅黑" panose="020B0503020204020204" pitchFamily="34" charset="-122"/>
              </a:rPr>
              <a:t>for(</a:t>
            </a:r>
            <a:r>
              <a:rPr lang="zh-CN" altLang="en-US" sz="2400" b="1" dirty="0">
                <a:latin typeface="微软雅黑" panose="020B0503020204020204" pitchFamily="34" charset="-122"/>
                <a:ea typeface="微软雅黑" panose="020B0503020204020204" pitchFamily="34" charset="-122"/>
              </a:rPr>
              <a:t>循环变量初值</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循环结束条件</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循环变量增值</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语句</a:t>
            </a:r>
            <a:r>
              <a:rPr lang="en-US" altLang="zh-CN" sz="2400" b="1" dirty="0">
                <a:latin typeface="微软雅黑" panose="020B0503020204020204" pitchFamily="34" charset="-122"/>
                <a:ea typeface="微软雅黑" panose="020B0503020204020204" pitchFamily="34" charset="-122"/>
              </a:rPr>
              <a:t>;</a:t>
            </a:r>
          </a:p>
          <a:p>
            <a:pPr marL="342900" lvl="1" indent="457200">
              <a:lnSpc>
                <a:spcPct val="150000"/>
              </a:lnSpc>
            </a:pPr>
            <a:r>
              <a:rPr lang="zh-CN" altLang="en-US" sz="2400" b="1" dirty="0">
                <a:latin typeface="微软雅黑" panose="020B0503020204020204" pitchFamily="34" charset="-122"/>
                <a:ea typeface="微软雅黑" panose="020B0503020204020204" pitchFamily="34" charset="-122"/>
              </a:rPr>
              <a:t>强制退出循环：</a:t>
            </a:r>
            <a:r>
              <a:rPr lang="en-US" altLang="zh-CN" sz="2400" b="1" dirty="0">
                <a:latin typeface="微软雅黑" panose="020B0503020204020204" pitchFamily="34" charset="-122"/>
                <a:ea typeface="微软雅黑" panose="020B0503020204020204" pitchFamily="34" charset="-122"/>
              </a:rPr>
              <a:t>disable </a:t>
            </a:r>
            <a:r>
              <a:rPr lang="zh-CN" altLang="en-US" sz="2400" b="1" dirty="0">
                <a:latin typeface="微软雅黑" panose="020B0503020204020204" pitchFamily="34" charset="-122"/>
                <a:ea typeface="微软雅黑" panose="020B0503020204020204" pitchFamily="34" charset="-122"/>
              </a:rPr>
              <a:t>循环名</a:t>
            </a:r>
            <a:r>
              <a:rPr lang="en-US" altLang="zh-CN" sz="24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05246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1025" y="600448"/>
            <a:ext cx="7881488"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激励信号</a:t>
            </a:r>
            <a:r>
              <a:rPr lang="en-US" altLang="zh-CN" sz="2400" b="1" dirty="0">
                <a:latin typeface="微软雅黑" panose="020B0503020204020204" pitchFamily="34" charset="-122"/>
                <a:ea typeface="微软雅黑" panose="020B0503020204020204" pitchFamily="34" charset="-122"/>
              </a:rPr>
              <a:t>                                </a:t>
            </a:r>
          </a:p>
        </p:txBody>
      </p:sp>
      <p:pic>
        <p:nvPicPr>
          <p:cNvPr id="7" name="图片 6"/>
          <p:cNvPicPr>
            <a:picLocks noChangeAspect="1"/>
          </p:cNvPicPr>
          <p:nvPr/>
        </p:nvPicPr>
        <p:blipFill rotWithShape="1">
          <a:blip r:embed="rId2"/>
          <a:srcRect r="19308"/>
          <a:stretch/>
        </p:blipFill>
        <p:spPr>
          <a:xfrm>
            <a:off x="953667" y="4999301"/>
            <a:ext cx="7370823" cy="666750"/>
          </a:xfrm>
          <a:prstGeom prst="rect">
            <a:avLst/>
          </a:prstGeom>
        </p:spPr>
      </p:pic>
      <p:grpSp>
        <p:nvGrpSpPr>
          <p:cNvPr id="9" name="组合 8"/>
          <p:cNvGrpSpPr/>
          <p:nvPr/>
        </p:nvGrpSpPr>
        <p:grpSpPr>
          <a:xfrm>
            <a:off x="1125100" y="1657060"/>
            <a:ext cx="2880000" cy="2800346"/>
            <a:chOff x="1125100" y="1657060"/>
            <a:chExt cx="2880000" cy="2800346"/>
          </a:xfrm>
        </p:grpSpPr>
        <p:pic>
          <p:nvPicPr>
            <p:cNvPr id="5" name="图片 4"/>
            <p:cNvPicPr>
              <a:picLocks noChangeAspect="1"/>
            </p:cNvPicPr>
            <p:nvPr/>
          </p:nvPicPr>
          <p:blipFill rotWithShape="1">
            <a:blip r:embed="rId3"/>
            <a:srcRect l="8049" t="16270" b="2790"/>
            <a:stretch/>
          </p:blipFill>
          <p:spPr>
            <a:xfrm>
              <a:off x="1125100" y="2481956"/>
              <a:ext cx="2880000" cy="1975450"/>
            </a:xfrm>
            <a:prstGeom prst="rect">
              <a:avLst/>
            </a:prstGeom>
          </p:spPr>
        </p:pic>
        <p:sp>
          <p:nvSpPr>
            <p:cNvPr id="4" name="文本框 3"/>
            <p:cNvSpPr txBox="1"/>
            <p:nvPr/>
          </p:nvSpPr>
          <p:spPr>
            <a:xfrm>
              <a:off x="1485756" y="1657060"/>
              <a:ext cx="130035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initial</a:t>
              </a:r>
              <a:r>
                <a:rPr lang="zh-CN" altLang="en-US" b="1" dirty="0">
                  <a:latin typeface="微软雅黑" panose="020B0503020204020204" pitchFamily="34" charset="-122"/>
                  <a:ea typeface="微软雅黑" panose="020B0503020204020204" pitchFamily="34" charset="-122"/>
                </a:rPr>
                <a:t>语句</a:t>
              </a:r>
              <a:endParaRPr lang="zh-CN" altLang="en-US" dirty="0"/>
            </a:p>
          </p:txBody>
        </p:sp>
      </p:grpSp>
      <p:grpSp>
        <p:nvGrpSpPr>
          <p:cNvPr id="10" name="组合 9"/>
          <p:cNvGrpSpPr/>
          <p:nvPr/>
        </p:nvGrpSpPr>
        <p:grpSpPr>
          <a:xfrm>
            <a:off x="4549175" y="1651924"/>
            <a:ext cx="2653881" cy="2367987"/>
            <a:chOff x="4549175" y="1651924"/>
            <a:chExt cx="2653881" cy="2367987"/>
          </a:xfrm>
        </p:grpSpPr>
        <p:pic>
          <p:nvPicPr>
            <p:cNvPr id="6" name="图片 5"/>
            <p:cNvPicPr>
              <a:picLocks noChangeAspect="1"/>
            </p:cNvPicPr>
            <p:nvPr/>
          </p:nvPicPr>
          <p:blipFill rotWithShape="1">
            <a:blip r:embed="rId4"/>
            <a:srcRect b="4939"/>
            <a:stretch/>
          </p:blipFill>
          <p:spPr>
            <a:xfrm>
              <a:off x="4549175" y="2481956"/>
              <a:ext cx="2653881" cy="1537955"/>
            </a:xfrm>
            <a:prstGeom prst="rect">
              <a:avLst/>
            </a:prstGeom>
          </p:spPr>
        </p:pic>
        <p:sp>
          <p:nvSpPr>
            <p:cNvPr id="8" name="文本框 7"/>
            <p:cNvSpPr txBox="1"/>
            <p:nvPr/>
          </p:nvSpPr>
          <p:spPr>
            <a:xfrm>
              <a:off x="5020286" y="1651924"/>
              <a:ext cx="1425390"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always</a:t>
              </a:r>
              <a:r>
                <a:rPr lang="zh-CN" altLang="en-US" b="1" dirty="0">
                  <a:latin typeface="微软雅黑" panose="020B0503020204020204" pitchFamily="34" charset="-122"/>
                  <a:ea typeface="微软雅黑" panose="020B0503020204020204" pitchFamily="34" charset="-122"/>
                </a:rPr>
                <a:t>语句</a:t>
              </a:r>
            </a:p>
          </p:txBody>
        </p:sp>
      </p:grpSp>
      <p:sp>
        <p:nvSpPr>
          <p:cNvPr id="11" name="文本框 10"/>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562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581025" y="600448"/>
            <a:ext cx="7967754" cy="2862322"/>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PLD(Programmable logic device )</a:t>
            </a:r>
          </a:p>
          <a:p>
            <a:pPr lvl="1" indent="457200">
              <a:lnSpc>
                <a:spcPct val="150000"/>
              </a:lnSpc>
            </a:pP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PLD</a:t>
            </a:r>
            <a:r>
              <a:rPr lang="zh-CN" altLang="en-US" sz="2400" b="1" dirty="0">
                <a:latin typeface="微软雅黑" panose="020B0503020204020204" pitchFamily="34" charset="-122"/>
                <a:ea typeface="微软雅黑" panose="020B0503020204020204" pitchFamily="34" charset="-122"/>
              </a:rPr>
              <a:t>是一种通用集成电路，逻辑功能按照用户对器件编程来确定，设计人员可以自行编程把数字系统“集成”在</a:t>
            </a:r>
            <a:r>
              <a:rPr lang="en-US" altLang="zh-CN" sz="2400" b="1" dirty="0">
                <a:latin typeface="微软雅黑" panose="020B0503020204020204" pitchFamily="34" charset="-122"/>
                <a:ea typeface="微软雅黑" panose="020B0503020204020204" pitchFamily="34" charset="-122"/>
              </a:rPr>
              <a:t>PLD</a:t>
            </a:r>
            <a:r>
              <a:rPr lang="zh-CN" altLang="en-US" sz="2400" b="1" dirty="0">
                <a:latin typeface="微软雅黑" panose="020B0503020204020204" pitchFamily="34" charset="-122"/>
                <a:ea typeface="微软雅黑" panose="020B0503020204020204" pitchFamily="34" charset="-122"/>
              </a:rPr>
              <a:t>上。</a:t>
            </a:r>
            <a:endParaRPr lang="en-US" altLang="zh-CN" sz="24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1631403" y="3927927"/>
            <a:ext cx="5641434" cy="1869674"/>
            <a:chOff x="1631403" y="3927927"/>
            <a:chExt cx="5641434" cy="1869674"/>
          </a:xfrm>
        </p:grpSpPr>
        <p:pic>
          <p:nvPicPr>
            <p:cNvPr id="7" name="Picture 6" descr="https://bkimg.cdn.bcebos.com/pic/3801213fb80e7bec54e78f7b8266ae389b504fc23d5a?x-bce-process=image/watermark,image_d2F0ZXIvYmFpa2U4MA==,g_7,xp_5,yp_5/format,f_auto"/>
            <p:cNvPicPr>
              <a:picLocks noChangeAspect="1" noChangeArrowheads="1"/>
            </p:cNvPicPr>
            <p:nvPr/>
          </p:nvPicPr>
          <p:blipFill rotWithShape="1">
            <a:blip r:embed="rId2">
              <a:extLst>
                <a:ext uri="{28A0092B-C50C-407E-A947-70E740481C1C}">
                  <a14:useLocalDpi xmlns:a14="http://schemas.microsoft.com/office/drawing/2010/main" val="0"/>
                </a:ext>
              </a:extLst>
            </a:blip>
            <a:srcRect l="20192" t="3873" r="27308" b="7274"/>
            <a:stretch/>
          </p:blipFill>
          <p:spPr bwMode="auto">
            <a:xfrm flipH="1">
              <a:off x="1631403" y="3927927"/>
              <a:ext cx="2143125" cy="18696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bkimg.cdn.bcebos.com/pic/7c1ed21b0ef41bd5ad6ed268fc9296cb39dbb6fd975d?x-bce-process=image/watermark,image_d2F0ZXIvYmFpa2U3Mg==,g_7,xp_5,yp_5/format,f_auto"/>
            <p:cNvPicPr>
              <a:picLocks noChangeAspect="1" noChangeArrowheads="1"/>
            </p:cNvPicPr>
            <p:nvPr/>
          </p:nvPicPr>
          <p:blipFill rotWithShape="1">
            <a:blip r:embed="rId3">
              <a:extLst>
                <a:ext uri="{28A0092B-C50C-407E-A947-70E740481C1C}">
                  <a14:useLocalDpi xmlns:a14="http://schemas.microsoft.com/office/drawing/2010/main" val="0"/>
                </a:ext>
              </a:extLst>
            </a:blip>
            <a:srcRect l="13689" t="12091" r="6687" b="20970"/>
            <a:stretch/>
          </p:blipFill>
          <p:spPr bwMode="auto">
            <a:xfrm>
              <a:off x="5041910" y="4018840"/>
              <a:ext cx="2230927" cy="15621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792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581025" y="600448"/>
            <a:ext cx="79677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PLD(Programmable logic device )</a:t>
            </a:r>
            <a:endParaRPr lang="en-US" altLang="zh-CN" sz="2400" b="1"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581024" y="1537850"/>
            <a:ext cx="7898741" cy="4047019"/>
            <a:chOff x="581024" y="1537850"/>
            <a:chExt cx="7898741" cy="4047019"/>
          </a:xfrm>
        </p:grpSpPr>
        <p:sp>
          <p:nvSpPr>
            <p:cNvPr id="4" name="矩形 3"/>
            <p:cNvSpPr/>
            <p:nvPr/>
          </p:nvSpPr>
          <p:spPr>
            <a:xfrm>
              <a:off x="581024" y="1537850"/>
              <a:ext cx="7898741" cy="1200329"/>
            </a:xfrm>
            <a:prstGeom prst="rect">
              <a:avLst/>
            </a:prstGeom>
          </p:spPr>
          <p:txBody>
            <a:bodyPr wrap="square">
              <a:spAutoFit/>
            </a:bodyPr>
            <a:lstStyle/>
            <a:p>
              <a:pPr lvl="1" indent="457200">
                <a:lnSpc>
                  <a:spcPct val="150000"/>
                </a:lnSpc>
              </a:pPr>
              <a:r>
                <a:rPr lang="en-US" altLang="zh-CN" sz="2400" b="1" dirty="0">
                  <a:latin typeface="微软雅黑" panose="020B0503020204020204" pitchFamily="34" charset="-122"/>
                  <a:ea typeface="微软雅黑" panose="020B0503020204020204" pitchFamily="34" charset="-122"/>
                </a:rPr>
                <a:t>70</a:t>
              </a:r>
              <a:r>
                <a:rPr lang="zh-CN" altLang="en-US" sz="2400" b="1" dirty="0">
                  <a:latin typeface="微软雅黑" panose="020B0503020204020204" pitchFamily="34" charset="-122"/>
                  <a:ea typeface="微软雅黑" panose="020B0503020204020204" pitchFamily="34" charset="-122"/>
                </a:rPr>
                <a:t>年代：可编程只读存储器</a:t>
              </a:r>
              <a:r>
                <a:rPr lang="en-US" altLang="zh-CN" sz="2400" b="1" dirty="0">
                  <a:latin typeface="微软雅黑" panose="020B0503020204020204" pitchFamily="34" charset="-122"/>
                  <a:ea typeface="微软雅黑" panose="020B0503020204020204" pitchFamily="34" charset="-122"/>
                </a:rPr>
                <a:t>PROM</a:t>
              </a:r>
              <a:r>
                <a:rPr lang="zh-CN" altLang="en-US" sz="2400" b="1" dirty="0">
                  <a:latin typeface="微软雅黑" panose="020B0503020204020204" pitchFamily="34" charset="-122"/>
                  <a:ea typeface="微软雅黑" panose="020B0503020204020204" pitchFamily="34" charset="-122"/>
                </a:rPr>
                <a:t>、可编程逻辑阵列</a:t>
              </a:r>
              <a:r>
                <a:rPr lang="en-US" altLang="zh-CN" sz="2400" b="1" dirty="0">
                  <a:latin typeface="微软雅黑" panose="020B0503020204020204" pitchFamily="34" charset="-122"/>
                  <a:ea typeface="微软雅黑" panose="020B0503020204020204" pitchFamily="34" charset="-122"/>
                </a:rPr>
                <a:t>PLA </a:t>
              </a:r>
              <a:r>
                <a:rPr lang="zh-CN" altLang="en-US" sz="2400" b="1" dirty="0">
                  <a:latin typeface="微软雅黑" panose="020B0503020204020204" pitchFamily="34" charset="-122"/>
                  <a:ea typeface="微软雅黑" panose="020B0503020204020204" pitchFamily="34" charset="-122"/>
                </a:rPr>
                <a:t>、可编程阵列逻辑</a:t>
              </a:r>
              <a:r>
                <a:rPr lang="en-US" altLang="zh-CN" sz="2400" b="1" dirty="0">
                  <a:latin typeface="微软雅黑" panose="020B0503020204020204" pitchFamily="34" charset="-122"/>
                  <a:ea typeface="微软雅黑" panose="020B0503020204020204" pitchFamily="34" charset="-122"/>
                </a:rPr>
                <a:t>PAL </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5" name="矩形 4"/>
            <p:cNvSpPr/>
            <p:nvPr/>
          </p:nvSpPr>
          <p:spPr>
            <a:xfrm>
              <a:off x="581025" y="2935306"/>
              <a:ext cx="7898740" cy="1200329"/>
            </a:xfrm>
            <a:prstGeom prst="rect">
              <a:avLst/>
            </a:prstGeom>
          </p:spPr>
          <p:txBody>
            <a:bodyPr wrap="square">
              <a:spAutoFit/>
            </a:bodyPr>
            <a:lstStyle/>
            <a:p>
              <a:pPr lvl="1" indent="457200">
                <a:lnSpc>
                  <a:spcPct val="150000"/>
                </a:lnSpc>
              </a:pPr>
              <a:r>
                <a:rPr lang="en-US" altLang="zh-CN" sz="2400" b="1" dirty="0">
                  <a:latin typeface="微软雅黑" panose="020B0503020204020204" pitchFamily="34" charset="-122"/>
                  <a:ea typeface="微软雅黑" panose="020B0503020204020204" pitchFamily="34" charset="-122"/>
                </a:rPr>
                <a:t>80</a:t>
              </a:r>
              <a:r>
                <a:rPr lang="zh-CN" altLang="en-US" sz="2400" b="1" dirty="0">
                  <a:latin typeface="微软雅黑" panose="020B0503020204020204" pitchFamily="34" charset="-122"/>
                  <a:ea typeface="微软雅黑" panose="020B0503020204020204" pitchFamily="34" charset="-122"/>
                </a:rPr>
                <a:t>年代：通用阵列逻辑</a:t>
              </a:r>
              <a:r>
                <a:rPr lang="en-US" altLang="zh-CN" sz="2400" b="1" dirty="0">
                  <a:latin typeface="微软雅黑" panose="020B0503020204020204" pitchFamily="34" charset="-122"/>
                  <a:ea typeface="微软雅黑" panose="020B0503020204020204" pitchFamily="34" charset="-122"/>
                </a:rPr>
                <a:t>GAL</a:t>
              </a:r>
              <a:r>
                <a:rPr lang="zh-CN" altLang="en-US" sz="2400" b="1" dirty="0">
                  <a:latin typeface="微软雅黑" panose="020B0503020204020204" pitchFamily="34" charset="-122"/>
                  <a:ea typeface="微软雅黑" panose="020B0503020204020204" pitchFamily="34" charset="-122"/>
                </a:rPr>
                <a:t>、现场可编程门阵列</a:t>
              </a:r>
              <a:r>
                <a:rPr lang="en-US" altLang="zh-CN" sz="2400" b="1" dirty="0">
                  <a:latin typeface="微软雅黑" panose="020B0503020204020204" pitchFamily="34" charset="-122"/>
                  <a:ea typeface="微软雅黑" panose="020B0503020204020204" pitchFamily="34" charset="-122"/>
                </a:rPr>
                <a:t>FPGA </a:t>
              </a:r>
              <a:r>
                <a:rPr lang="zh-CN" altLang="en-US" sz="2400" b="1" dirty="0">
                  <a:latin typeface="微软雅黑" panose="020B0503020204020204" pitchFamily="34" charset="-122"/>
                  <a:ea typeface="微软雅黑" panose="020B0503020204020204" pitchFamily="34" charset="-122"/>
                </a:rPr>
                <a:t>、可擦除可编程逻辑器件</a:t>
              </a:r>
              <a:r>
                <a:rPr lang="en-US" altLang="zh-CN" sz="2400" b="1" dirty="0">
                  <a:latin typeface="微软雅黑" panose="020B0503020204020204" pitchFamily="34" charset="-122"/>
                  <a:ea typeface="微软雅黑" panose="020B0503020204020204" pitchFamily="34" charset="-122"/>
                </a:rPr>
                <a:t>EPLD</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6" name="矩形 5"/>
            <p:cNvSpPr/>
            <p:nvPr/>
          </p:nvSpPr>
          <p:spPr>
            <a:xfrm>
              <a:off x="581025" y="4384540"/>
              <a:ext cx="7898740" cy="1200329"/>
            </a:xfrm>
            <a:prstGeom prst="rect">
              <a:avLst/>
            </a:prstGeom>
          </p:spPr>
          <p:txBody>
            <a:bodyPr wrap="square">
              <a:spAutoFit/>
            </a:bodyPr>
            <a:lstStyle/>
            <a:p>
              <a:pPr lvl="1" indent="457200">
                <a:lnSpc>
                  <a:spcPct val="150000"/>
                </a:lnSpc>
              </a:pPr>
              <a:r>
                <a:rPr lang="en-US" altLang="zh-CN" sz="2400" b="1" dirty="0">
                  <a:latin typeface="微软雅黑" panose="020B0503020204020204" pitchFamily="34" charset="-122"/>
                  <a:ea typeface="微软雅黑" panose="020B0503020204020204" pitchFamily="34" charset="-122"/>
                </a:rPr>
                <a:t>90</a:t>
              </a:r>
              <a:r>
                <a:rPr lang="zh-CN" altLang="en-US" sz="2400" b="1" dirty="0">
                  <a:latin typeface="微软雅黑" panose="020B0503020204020204" pitchFamily="34" charset="-122"/>
                  <a:ea typeface="微软雅黑" panose="020B0503020204020204" pitchFamily="34" charset="-122"/>
                </a:rPr>
                <a:t>年代初：在系统可编程概念</a:t>
              </a:r>
              <a:r>
                <a:rPr lang="en-US" altLang="zh-CN" sz="2400" b="1" dirty="0">
                  <a:latin typeface="微软雅黑" panose="020B0503020204020204" pitchFamily="34" charset="-122"/>
                  <a:ea typeface="微软雅黑" panose="020B0503020204020204" pitchFamily="34" charset="-122"/>
                </a:rPr>
                <a:t>ISP</a:t>
              </a:r>
              <a:r>
                <a:rPr lang="zh-CN" altLang="en-US" sz="2400" b="1" dirty="0">
                  <a:latin typeface="微软雅黑" panose="020B0503020204020204" pitchFamily="34" charset="-122"/>
                  <a:ea typeface="微软雅黑" panose="020B0503020204020204" pitchFamily="34" charset="-122"/>
                </a:rPr>
                <a:t>、在系统可编程大规模集成器件</a:t>
              </a:r>
              <a:r>
                <a:rPr lang="en-US" altLang="zh-CN" sz="2400" b="1" dirty="0" err="1">
                  <a:latin typeface="微软雅黑" panose="020B0503020204020204" pitchFamily="34" charset="-122"/>
                  <a:ea typeface="微软雅黑" panose="020B0503020204020204" pitchFamily="34" charset="-122"/>
                </a:rPr>
                <a:t>ispLSI</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5904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1025" y="721216"/>
            <a:ext cx="7967752" cy="5509200"/>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solidFill>
                  <a:srgbClr val="FF0000"/>
                </a:solidFill>
                <a:latin typeface="微软雅黑" panose="020B0503020204020204" pitchFamily="34" charset="-122"/>
                <a:ea typeface="微软雅黑" panose="020B0503020204020204" pitchFamily="34" charset="-122"/>
              </a:rPr>
              <a:t>现场可编程逻辑门阵列</a:t>
            </a:r>
            <a:r>
              <a:rPr lang="en-US" altLang="zh-CN" sz="2400" b="1" dirty="0">
                <a:solidFill>
                  <a:srgbClr val="FF0000"/>
                </a:solidFill>
                <a:latin typeface="微软雅黑" panose="020B0503020204020204" pitchFamily="34" charset="-122"/>
                <a:ea typeface="微软雅黑" panose="020B0503020204020204" pitchFamily="34" charset="-122"/>
              </a:rPr>
              <a:t>)</a:t>
            </a:r>
          </a:p>
          <a:p>
            <a:pPr lvl="1" indent="457200">
              <a:lnSpc>
                <a:spcPct val="150000"/>
              </a:lnSpc>
            </a:pPr>
            <a:r>
              <a:rPr lang="en-US" altLang="zh-CN" sz="2400" b="1" dirty="0">
                <a:latin typeface="微软雅黑" panose="020B0503020204020204" pitchFamily="34" charset="-122"/>
                <a:ea typeface="微软雅黑" panose="020B0503020204020204" pitchFamily="34" charset="-122"/>
              </a:rPr>
              <a:t>FPGA(Field Programmable Gate Array)</a:t>
            </a:r>
            <a:r>
              <a:rPr lang="zh-CN" altLang="en-US" sz="2400" b="1" dirty="0">
                <a:latin typeface="微软雅黑" panose="020B0503020204020204" pitchFamily="34" charset="-122"/>
                <a:ea typeface="微软雅黑" panose="020B0503020204020204" pitchFamily="34" charset="-122"/>
              </a:rPr>
              <a:t>器件属于专用集成电路中的一种半定制电路，完成超大规模的复杂组合逻辑与设计逻辑。</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的特点：</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集成度高</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布线资源丰富</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可重复编程</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投资较低</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pic>
        <p:nvPicPr>
          <p:cNvPr id="2052" name="Picture 4" descr="https://gimg2.baidu.com/image_search/src=http%3A%2F%2Fnimg.ws.126.net%2F%3Furl%3Dhttp%253A%252F%252Fdingyue.ws.126.net%252F2021%252F0318%252Fb377ec67j00qq5pwg001lc000hs00c6c.jpg%26thumbnail%3D650x2147483647%26quality%3D80%26type%3Djpg&amp;refer=http%3A%2F%2Fnimg.ws.126.net&amp;app=2002&amp;size=f9999,10000&amp;q=a80&amp;n=0&amp;g=0n&amp;fmt=jpeg?sec=1622019526&amp;t=24bef5c343838d92db77cffb4ba0b3bb"/>
          <p:cNvPicPr>
            <a:picLocks noChangeAspect="1" noChangeArrowheads="1"/>
          </p:cNvPicPr>
          <p:nvPr/>
        </p:nvPicPr>
        <p:blipFill rotWithShape="1">
          <a:blip r:embed="rId2">
            <a:extLst>
              <a:ext uri="{28A0092B-C50C-407E-A947-70E740481C1C}">
                <a14:useLocalDpi xmlns:a14="http://schemas.microsoft.com/office/drawing/2010/main" val="0"/>
              </a:ext>
            </a:extLst>
          </a:blip>
          <a:srcRect l="17761" t="12899" r="7708" b="12444"/>
          <a:stretch/>
        </p:blipFill>
        <p:spPr bwMode="auto">
          <a:xfrm>
            <a:off x="4564901" y="3594877"/>
            <a:ext cx="3493070" cy="219110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45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wipe(up)">
                                      <p:cBhvr>
                                        <p:cTn id="1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581025" y="729842"/>
            <a:ext cx="7890115" cy="4955203"/>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FPGA </a:t>
            </a:r>
            <a:r>
              <a:rPr lang="zh-CN" altLang="en-US" sz="2400" b="1" dirty="0">
                <a:solidFill>
                  <a:srgbClr val="FF0000"/>
                </a:solidFill>
                <a:latin typeface="微软雅黑" panose="020B0503020204020204" pitchFamily="34" charset="-122"/>
                <a:ea typeface="微软雅黑" panose="020B0503020204020204" pitchFamily="34" charset="-122"/>
              </a:rPr>
              <a:t>的基本结构</a:t>
            </a:r>
            <a:r>
              <a:rPr lang="en-US" altLang="zh-CN" sz="2400" b="1" dirty="0">
                <a:solidFill>
                  <a:srgbClr val="FF0000"/>
                </a:solidFill>
                <a:latin typeface="微软雅黑" panose="020B0503020204020204" pitchFamily="34" charset="-122"/>
                <a:ea typeface="微软雅黑" panose="020B0503020204020204" pitchFamily="34" charset="-122"/>
              </a:rPr>
              <a:t>:</a:t>
            </a: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可编程输入输出单元（</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单元）</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可编程逻辑模块（</a:t>
            </a:r>
            <a:r>
              <a:rPr lang="en-US" altLang="zh-CN" sz="2400" b="1" dirty="0">
                <a:latin typeface="微软雅黑" panose="020B0503020204020204" pitchFamily="34" charset="-122"/>
                <a:ea typeface="微软雅黑" panose="020B0503020204020204" pitchFamily="34" charset="-122"/>
              </a:rPr>
              <a:t>CLB</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时钟管理模块（</a:t>
            </a:r>
            <a:r>
              <a:rPr lang="en-US" altLang="zh-CN" sz="2400" b="1" dirty="0">
                <a:latin typeface="微软雅黑" panose="020B0503020204020204" pitchFamily="34" charset="-122"/>
                <a:ea typeface="微软雅黑" panose="020B0503020204020204" pitchFamily="34" charset="-122"/>
              </a:rPr>
              <a:t>CMT</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嵌入式块</a:t>
            </a:r>
            <a:r>
              <a:rPr lang="en-US" altLang="zh-CN" sz="2400" b="1" dirty="0">
                <a:latin typeface="微软雅黑" panose="020B0503020204020204" pitchFamily="34" charset="-122"/>
                <a:ea typeface="微软雅黑" panose="020B0503020204020204" pitchFamily="34" charset="-122"/>
              </a:rPr>
              <a:t>RAM</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BRAM</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丰富的布线资源</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底层内嵌功能单元</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内嵌专用硬核</a:t>
            </a:r>
            <a:endParaRPr lang="en-US" altLang="zh-CN" sz="2400" b="1" dirty="0">
              <a:latin typeface="微软雅黑" panose="020B0503020204020204" pitchFamily="34" charset="-122"/>
              <a:ea typeface="微软雅黑" panose="020B0503020204020204" pitchFamily="34" charset="-122"/>
            </a:endParaRPr>
          </a:p>
          <a:p>
            <a:pPr marL="800100" lvl="1" indent="360000">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9488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581025" y="609002"/>
            <a:ext cx="7933247" cy="3970318"/>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solidFill>
                  <a:srgbClr val="FF0000"/>
                </a:solidFill>
                <a:latin typeface="微软雅黑" panose="020B0503020204020204" pitchFamily="34" charset="-122"/>
                <a:ea typeface="微软雅黑" panose="020B0503020204020204" pitchFamily="34" charset="-122"/>
              </a:rPr>
              <a:t>工作原理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采用了逻辑单元阵列</a:t>
            </a:r>
            <a:r>
              <a:rPr lang="en-US" altLang="zh-CN" sz="2400" b="1" dirty="0">
                <a:latin typeface="微软雅黑" panose="020B0503020204020204" pitchFamily="34" charset="-122"/>
                <a:ea typeface="微软雅黑" panose="020B0503020204020204" pitchFamily="34" charset="-122"/>
              </a:rPr>
              <a:t>LCA(Logic Cell Array)</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利用小型查找表来实现组合逻辑，每个查找表连接到一个</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触发器的输入端，触发器再来驱动其他逻辑电路或驱动</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，由此构成了既可实现组合逻辑功能又可实现时序逻辑功能的基本逻辑单元模块，这些模块间利用金属连线互相连接或连接到</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模块。</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717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581025" y="609002"/>
            <a:ext cx="7950500" cy="2862322"/>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solidFill>
                  <a:srgbClr val="FF0000"/>
                </a:solidFill>
                <a:latin typeface="微软雅黑" panose="020B0503020204020204" pitchFamily="34" charset="-122"/>
                <a:ea typeface="微软雅黑" panose="020B0503020204020204" pitchFamily="34" charset="-122"/>
              </a:rPr>
              <a:t>工作原理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的逻辑是通过向内部静态存储单元加载编程数据来实现的，存储在存储器单元中的值决定了逻辑单元的逻辑功能以及各模块之间或模块与</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间的联接方式，最终决定了</a:t>
            </a:r>
            <a:r>
              <a:rPr lang="en-US" altLang="zh-CN" sz="2400" b="1" dirty="0">
                <a:latin typeface="微软雅黑" panose="020B0503020204020204" pitchFamily="34" charset="-122"/>
                <a:ea typeface="微软雅黑" panose="020B0503020204020204" pitchFamily="34" charset="-122"/>
              </a:rPr>
              <a:t>FPGA</a:t>
            </a:r>
            <a:r>
              <a:rPr lang="zh-CN" altLang="en-US" sz="2400" b="1" dirty="0">
                <a:latin typeface="微软雅黑" panose="020B0503020204020204" pitchFamily="34" charset="-122"/>
                <a:ea typeface="微软雅黑" panose="020B0503020204020204" pitchFamily="34" charset="-122"/>
              </a:rPr>
              <a:t>所能实现的功能。</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25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3193503"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可编程逻辑器件</a:t>
            </a:r>
            <a:r>
              <a:rPr lang="en-US" altLang="zh-CN" sz="2400" b="1" dirty="0">
                <a:solidFill>
                  <a:srgbClr val="0070C0"/>
                </a:solidFill>
                <a:latin typeface="微软雅黑" panose="020B0503020204020204" pitchFamily="34" charset="-122"/>
                <a:ea typeface="微软雅黑" panose="020B0503020204020204" pitchFamily="34" charset="-122"/>
              </a:rPr>
              <a:t>(PLD)</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4" name="矩形 3"/>
          <p:cNvSpPr/>
          <p:nvPr/>
        </p:nvSpPr>
        <p:spPr>
          <a:xfrm>
            <a:off x="581025" y="794328"/>
            <a:ext cx="7353299" cy="1200329"/>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solidFill>
                  <a:srgbClr val="FF0000"/>
                </a:solidFill>
                <a:latin typeface="微软雅黑" panose="020B0503020204020204" pitchFamily="34" charset="-122"/>
                <a:ea typeface="微软雅黑" panose="020B0503020204020204" pitchFamily="34" charset="-122"/>
              </a:rPr>
              <a:t>生产厂商</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Xilinx</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Altera</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Actel</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Lattice</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Atmel</a:t>
            </a:r>
            <a:r>
              <a:rPr lang="zh-CN" altLang="en-US" sz="2400" b="1" dirty="0">
                <a:latin typeface="微软雅黑" panose="020B0503020204020204" pitchFamily="34" charset="-122"/>
                <a:ea typeface="微软雅黑" panose="020B0503020204020204" pitchFamily="34" charset="-122"/>
              </a:rPr>
              <a:t>等。</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581025" y="2188537"/>
            <a:ext cx="7372351" cy="2308324"/>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Xilinx</a:t>
            </a:r>
            <a:r>
              <a:rPr lang="zh-CN" altLang="en-US" sz="2400" b="1" dirty="0">
                <a:solidFill>
                  <a:srgbClr val="FF0000"/>
                </a:solidFill>
                <a:latin typeface="微软雅黑" panose="020B0503020204020204" pitchFamily="34" charset="-122"/>
                <a:ea typeface="微软雅黑" panose="020B0503020204020204" pitchFamily="34" charset="-122"/>
              </a:rPr>
              <a:t>公司</a:t>
            </a:r>
            <a:r>
              <a:rPr lang="en-US" altLang="zh-CN" sz="2400" b="1" dirty="0">
                <a:solidFill>
                  <a:srgbClr val="FF0000"/>
                </a:solidFill>
                <a:latin typeface="微软雅黑" panose="020B0503020204020204" pitchFamily="34" charset="-122"/>
                <a:ea typeface="微软雅黑" panose="020B0503020204020204" pitchFamily="34" charset="-122"/>
              </a:rPr>
              <a:t>FPGA</a:t>
            </a:r>
            <a:r>
              <a:rPr lang="zh-CN" altLang="en-US" sz="2400" b="1" dirty="0">
                <a:solidFill>
                  <a:srgbClr val="FF0000"/>
                </a:solidFill>
                <a:latin typeface="微软雅黑" panose="020B0503020204020204" pitchFamily="34" charset="-122"/>
                <a:ea typeface="微软雅黑" panose="020B0503020204020204" pitchFamily="34" charset="-122"/>
              </a:rPr>
              <a:t>产品</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Spartan</a:t>
            </a:r>
            <a:r>
              <a:rPr lang="zh-CN" altLang="en-US" sz="2400" b="1" dirty="0">
                <a:latin typeface="微软雅黑" panose="020B0503020204020204" pitchFamily="34" charset="-122"/>
                <a:ea typeface="微软雅黑" panose="020B0503020204020204" pitchFamily="34" charset="-122"/>
              </a:rPr>
              <a:t>系列：中低端应用，</a:t>
            </a:r>
            <a:r>
              <a:rPr lang="en-US" altLang="zh-CN" sz="2400" b="1" dirty="0">
                <a:latin typeface="微软雅黑" panose="020B0503020204020204" pitchFamily="34" charset="-122"/>
                <a:ea typeface="微软雅黑" panose="020B0503020204020204" pitchFamily="34" charset="-122"/>
              </a:rPr>
              <a:t>Spartan6……</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err="1">
                <a:latin typeface="微软雅黑" panose="020B0503020204020204" pitchFamily="34" charset="-122"/>
                <a:ea typeface="微软雅黑" panose="020B0503020204020204" pitchFamily="34" charset="-122"/>
              </a:rPr>
              <a:t>Virtex</a:t>
            </a:r>
            <a:r>
              <a:rPr lang="zh-CN" altLang="en-US" sz="2400" b="1" dirty="0">
                <a:latin typeface="微软雅黑" panose="020B0503020204020204" pitchFamily="34" charset="-122"/>
                <a:ea typeface="微软雅黑" panose="020B0503020204020204" pitchFamily="34" charset="-122"/>
              </a:rPr>
              <a:t>系列：高端产品，</a:t>
            </a:r>
            <a:r>
              <a:rPr lang="en-US" altLang="zh-CN" sz="2400" b="1" dirty="0">
                <a:latin typeface="微软雅黑" panose="020B0503020204020204" pitchFamily="34" charset="-122"/>
                <a:ea typeface="微软雅黑" panose="020B0503020204020204" pitchFamily="34" charset="-122"/>
              </a:rPr>
              <a:t>Virtex-6…… </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系列：超高端，</a:t>
            </a:r>
            <a:r>
              <a:rPr lang="en-US" altLang="zh-CN" sz="2400" b="1" dirty="0">
                <a:latin typeface="微软雅黑" panose="020B0503020204020204" pitchFamily="34" charset="-122"/>
                <a:ea typeface="微软雅黑" panose="020B0503020204020204" pitchFamily="34" charset="-122"/>
              </a:rPr>
              <a:t>Artix-7</a:t>
            </a:r>
            <a:r>
              <a:rPr lang="zh-CN" altLang="en-US" sz="2400" b="1" dirty="0">
                <a:latin typeface="微软雅黑" panose="020B0503020204020204" pitchFamily="34" charset="-122"/>
                <a:ea typeface="微软雅黑" panose="020B0503020204020204" pitchFamily="34" charset="-122"/>
              </a:rPr>
              <a:t>。</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146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5241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a:ea typeface="黑体"/>
              <a:cs typeface="+mn-cs"/>
            </a:endParaRPr>
          </a:p>
        </p:txBody>
      </p:sp>
      <p:sp>
        <p:nvSpPr>
          <p:cNvPr id="6" name="文本框 5"/>
          <p:cNvSpPr txBox="1"/>
          <p:nvPr/>
        </p:nvSpPr>
        <p:spPr>
          <a:xfrm>
            <a:off x="1139198" y="3086263"/>
            <a:ext cx="690053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一、课程概述</a:t>
            </a: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a:fillRect/>
          </a:stretch>
        </p:blipFill>
        <p:spPr>
          <a:xfrm>
            <a:off x="216990" y="255918"/>
            <a:ext cx="2517275" cy="679161"/>
          </a:xfrm>
          <a:prstGeom prst="rect">
            <a:avLst/>
          </a:prstGeom>
        </p:spPr>
      </p:pic>
    </p:spTree>
    <p:extLst>
      <p:ext uri="{BB962C8B-B14F-4D97-AF65-F5344CB8AC3E}">
        <p14:creationId xmlns:p14="http://schemas.microsoft.com/office/powerpoint/2010/main" val="3569648714"/>
      </p:ext>
    </p:extLst>
  </p:cSld>
  <p:clrMapOvr>
    <a:masterClrMapping/>
  </p:clrMapOvr>
  <mc:AlternateContent xmlns:mc="http://schemas.openxmlformats.org/markup-compatibility/2006" xmlns:p14="http://schemas.microsoft.com/office/powerpoint/2010/main">
    <mc:Choice Requires="p14">
      <p:transition spd="slow" p14:dur="2000" advTm="4272"/>
    </mc:Choice>
    <mc:Fallback xmlns="">
      <p:transition spd="slow" advTm="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4456541"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电子设计自动化</a:t>
            </a:r>
            <a:r>
              <a:rPr lang="en-US" altLang="zh-CN" sz="2400" b="1" dirty="0">
                <a:solidFill>
                  <a:srgbClr val="0070C0"/>
                </a:solidFill>
                <a:latin typeface="微软雅黑" panose="020B0503020204020204" pitchFamily="34" charset="-122"/>
                <a:ea typeface="微软雅黑" panose="020B0503020204020204" pitchFamily="34" charset="-122"/>
              </a:rPr>
              <a:t>(EDA)</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sp>
        <p:nvSpPr>
          <p:cNvPr id="6" name="矩形 5"/>
          <p:cNvSpPr/>
          <p:nvPr/>
        </p:nvSpPr>
        <p:spPr>
          <a:xfrm>
            <a:off x="581025" y="798858"/>
            <a:ext cx="7353300" cy="1754326"/>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EDA</a:t>
            </a:r>
            <a:r>
              <a:rPr lang="zh-CN" altLang="en-US" sz="2400" b="1" dirty="0">
                <a:solidFill>
                  <a:srgbClr val="FF0000"/>
                </a:solidFill>
                <a:latin typeface="微软雅黑" panose="020B0503020204020204" pitchFamily="34" charset="-122"/>
                <a:ea typeface="微软雅黑" panose="020B0503020204020204" pitchFamily="34" charset="-122"/>
              </a:rPr>
              <a:t>开发平台</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Xilinx</a:t>
            </a:r>
            <a:r>
              <a:rPr lang="zh-CN" altLang="en-US" sz="2400" b="1" dirty="0">
                <a:latin typeface="微软雅黑" panose="020B0503020204020204" pitchFamily="34" charset="-122"/>
                <a:ea typeface="微软雅黑" panose="020B0503020204020204" pitchFamily="34" charset="-122"/>
              </a:rPr>
              <a:t>公司</a:t>
            </a:r>
            <a:r>
              <a:rPr lang="en-US" altLang="zh-CN" sz="2400" b="1" dirty="0">
                <a:latin typeface="微软雅黑" panose="020B0503020204020204" pitchFamily="34" charset="-122"/>
                <a:ea typeface="微软雅黑" panose="020B0503020204020204" pitchFamily="34" charset="-122"/>
              </a:rPr>
              <a:t>ISE</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Vidado</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lvl="1" indent="457200">
              <a:lnSpc>
                <a:spcPct val="150000"/>
              </a:lnSpc>
            </a:pPr>
            <a:r>
              <a:rPr lang="en-US" altLang="zh-CN" sz="2400" b="1" dirty="0">
                <a:latin typeface="微软雅黑" panose="020B0503020204020204" pitchFamily="34" charset="-122"/>
                <a:ea typeface="微软雅黑" panose="020B0503020204020204" pitchFamily="34" charset="-122"/>
              </a:rPr>
              <a:t>Altera</a:t>
            </a:r>
            <a:r>
              <a:rPr lang="zh-CN" altLang="en-US" sz="2400" b="1" dirty="0">
                <a:latin typeface="微软雅黑" panose="020B0503020204020204" pitchFamily="34" charset="-122"/>
                <a:ea typeface="微软雅黑" panose="020B0503020204020204" pitchFamily="34" charset="-122"/>
              </a:rPr>
              <a:t>公司</a:t>
            </a:r>
            <a:r>
              <a:rPr lang="en-US" altLang="zh-CN" sz="2400" b="1" dirty="0">
                <a:latin typeface="微软雅黑" panose="020B0503020204020204" pitchFamily="34" charset="-122"/>
                <a:ea typeface="微软雅黑" panose="020B0503020204020204" pitchFamily="34" charset="-122"/>
              </a:rPr>
              <a:t>MAX+PLUSII</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QuartusII</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597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3" name="组合 1042"/>
          <p:cNvGrpSpPr/>
          <p:nvPr/>
        </p:nvGrpSpPr>
        <p:grpSpPr>
          <a:xfrm>
            <a:off x="3451655" y="862642"/>
            <a:ext cx="4010194" cy="5641673"/>
            <a:chOff x="3698875" y="1149619"/>
            <a:chExt cx="3599072" cy="5354696"/>
          </a:xfrm>
        </p:grpSpPr>
        <p:sp>
          <p:nvSpPr>
            <p:cNvPr id="1041" name="对角圆角矩形 1040"/>
            <p:cNvSpPr/>
            <p:nvPr/>
          </p:nvSpPr>
          <p:spPr>
            <a:xfrm>
              <a:off x="3698875" y="1149619"/>
              <a:ext cx="3599072" cy="5354696"/>
            </a:xfrm>
            <a:prstGeom prst="round2DiagRect">
              <a:avLst/>
            </a:prstGeom>
            <a:solidFill>
              <a:schemeClr val="accent3">
                <a:lumMod val="20000"/>
                <a:lumOff val="80000"/>
              </a:schemeClr>
            </a:solidFill>
            <a:ln>
              <a:solidFill>
                <a:schemeClr val="tx1"/>
              </a:solidFill>
            </a:ln>
          </p:spPr>
          <p:txBody>
            <a:bodyPr rtlCol="0" anchor="ctr"/>
            <a:lstStyle/>
            <a:p>
              <a:pPr algn="ctr"/>
              <a:endParaRPr lang="zh-CN" altLang="en-US" sz="2400" dirty="0"/>
            </a:p>
          </p:txBody>
        </p:sp>
        <p:sp>
          <p:nvSpPr>
            <p:cNvPr id="1042" name="文本框 1041"/>
            <p:cNvSpPr txBox="1"/>
            <p:nvPr/>
          </p:nvSpPr>
          <p:spPr>
            <a:xfrm>
              <a:off x="3698875" y="2442427"/>
              <a:ext cx="553998" cy="2555317"/>
            </a:xfrm>
            <a:prstGeom prst="rect">
              <a:avLst/>
            </a:prstGeom>
            <a:noFill/>
          </p:spPr>
          <p:txBody>
            <a:bodyPr vert="eaVert" wrap="square" rtlCol="0">
              <a:spAutoFit/>
            </a:bodyPr>
            <a:lstStyle/>
            <a:p>
              <a:pPr algn="ctr"/>
              <a:r>
                <a:rPr lang="zh-CN" altLang="en-US" sz="2400" b="1" dirty="0">
                  <a:solidFill>
                    <a:srgbClr val="FF0000"/>
                  </a:solidFill>
                  <a:latin typeface="微软雅黑" panose="020B0503020204020204" pitchFamily="34" charset="-122"/>
                  <a:ea typeface="微软雅黑" panose="020B0503020204020204" pitchFamily="34" charset="-122"/>
                </a:rPr>
                <a:t>硬件集成开发平台</a:t>
              </a:r>
            </a:p>
          </p:txBody>
        </p:sp>
      </p:grpSp>
      <p:sp>
        <p:nvSpPr>
          <p:cNvPr id="2" name="文本框 1"/>
          <p:cNvSpPr txBox="1"/>
          <p:nvPr/>
        </p:nvSpPr>
        <p:spPr>
          <a:xfrm>
            <a:off x="581025" y="138783"/>
            <a:ext cx="4456541"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电子设计自动化</a:t>
            </a:r>
            <a:r>
              <a:rPr lang="en-US" altLang="zh-CN" sz="2400" b="1" dirty="0">
                <a:solidFill>
                  <a:srgbClr val="0070C0"/>
                </a:solidFill>
                <a:latin typeface="微软雅黑" panose="020B0503020204020204" pitchFamily="34" charset="-122"/>
                <a:ea typeface="微软雅黑" panose="020B0503020204020204" pitchFamily="34" charset="-122"/>
              </a:rPr>
              <a:t>(EDA)</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sp>
        <p:nvSpPr>
          <p:cNvPr id="3" name="矩形 2"/>
          <p:cNvSpPr/>
          <p:nvPr/>
        </p:nvSpPr>
        <p:spPr>
          <a:xfrm>
            <a:off x="265176" y="678010"/>
            <a:ext cx="3186479" cy="2308324"/>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现代硬件开发流程</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设计阶段</a:t>
            </a:r>
            <a:endParaRPr lang="en-US" altLang="zh-CN" sz="2400" b="1" dirty="0">
              <a:latin typeface="微软雅黑" panose="020B0503020204020204" pitchFamily="34" charset="-122"/>
              <a:ea typeface="微软雅黑" panose="020B0503020204020204" pitchFamily="34" charset="-122"/>
            </a:endParaRPr>
          </a:p>
          <a:p>
            <a:pPr marL="342900"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实现阶段</a:t>
            </a:r>
            <a:endParaRPr lang="en-US" altLang="zh-CN" sz="2400" b="1" dirty="0">
              <a:latin typeface="微软雅黑" panose="020B0503020204020204" pitchFamily="34" charset="-122"/>
              <a:ea typeface="微软雅黑" panose="020B0503020204020204" pitchFamily="34" charset="-122"/>
            </a:endParaRPr>
          </a:p>
          <a:p>
            <a:pPr marL="342900" indent="3600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验证阶段</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pic>
        <p:nvPicPr>
          <p:cNvPr id="1024" name="图片 1023"/>
          <p:cNvPicPr>
            <a:picLocks noChangeAspect="1"/>
          </p:cNvPicPr>
          <p:nvPr/>
        </p:nvPicPr>
        <p:blipFill>
          <a:blip r:embed="rId2"/>
          <a:stretch>
            <a:fillRect/>
          </a:stretch>
        </p:blipFill>
        <p:spPr>
          <a:xfrm>
            <a:off x="4394602" y="536736"/>
            <a:ext cx="1854228" cy="535321"/>
          </a:xfrm>
          <a:prstGeom prst="rect">
            <a:avLst/>
          </a:prstGeom>
          <a:solidFill>
            <a:schemeClr val="bg1"/>
          </a:solidFill>
        </p:spPr>
      </p:pic>
      <p:pic>
        <p:nvPicPr>
          <p:cNvPr id="1025" name="图片 1024"/>
          <p:cNvPicPr>
            <a:picLocks noChangeAspect="1"/>
          </p:cNvPicPr>
          <p:nvPr/>
        </p:nvPicPr>
        <p:blipFill>
          <a:blip r:embed="rId3"/>
          <a:stretch>
            <a:fillRect/>
          </a:stretch>
        </p:blipFill>
        <p:spPr>
          <a:xfrm>
            <a:off x="4394602" y="993475"/>
            <a:ext cx="1854228" cy="845652"/>
          </a:xfrm>
          <a:prstGeom prst="rect">
            <a:avLst/>
          </a:prstGeom>
        </p:spPr>
      </p:pic>
      <p:pic>
        <p:nvPicPr>
          <p:cNvPr id="1027" name="图片 1026"/>
          <p:cNvPicPr>
            <a:picLocks noChangeAspect="1"/>
          </p:cNvPicPr>
          <p:nvPr/>
        </p:nvPicPr>
        <p:blipFill>
          <a:blip r:embed="rId4"/>
          <a:stretch>
            <a:fillRect/>
          </a:stretch>
        </p:blipFill>
        <p:spPr>
          <a:xfrm>
            <a:off x="4394602" y="1760544"/>
            <a:ext cx="1854228" cy="2374033"/>
          </a:xfrm>
          <a:prstGeom prst="rect">
            <a:avLst/>
          </a:prstGeom>
        </p:spPr>
      </p:pic>
      <p:pic>
        <p:nvPicPr>
          <p:cNvPr id="1028" name="图片 1027"/>
          <p:cNvPicPr>
            <a:picLocks noChangeAspect="1"/>
          </p:cNvPicPr>
          <p:nvPr/>
        </p:nvPicPr>
        <p:blipFill>
          <a:blip r:embed="rId5"/>
          <a:stretch>
            <a:fillRect/>
          </a:stretch>
        </p:blipFill>
        <p:spPr>
          <a:xfrm>
            <a:off x="4394602" y="4047360"/>
            <a:ext cx="1854228" cy="1613721"/>
          </a:xfrm>
          <a:prstGeom prst="rect">
            <a:avLst/>
          </a:prstGeom>
        </p:spPr>
      </p:pic>
      <p:pic>
        <p:nvPicPr>
          <p:cNvPr id="1031" name="图片 1030"/>
          <p:cNvPicPr>
            <a:picLocks noChangeAspect="1"/>
          </p:cNvPicPr>
          <p:nvPr/>
        </p:nvPicPr>
        <p:blipFill>
          <a:blip r:embed="rId6"/>
          <a:stretch>
            <a:fillRect/>
          </a:stretch>
        </p:blipFill>
        <p:spPr>
          <a:xfrm>
            <a:off x="4394602" y="5573872"/>
            <a:ext cx="1854228" cy="845652"/>
          </a:xfrm>
          <a:prstGeom prst="rect">
            <a:avLst/>
          </a:prstGeom>
        </p:spPr>
      </p:pic>
      <p:pic>
        <p:nvPicPr>
          <p:cNvPr id="1034" name="图片 1033"/>
          <p:cNvPicPr>
            <a:picLocks noChangeAspect="1"/>
          </p:cNvPicPr>
          <p:nvPr/>
        </p:nvPicPr>
        <p:blipFill>
          <a:blip r:embed="rId7"/>
          <a:stretch>
            <a:fillRect/>
          </a:stretch>
        </p:blipFill>
        <p:spPr>
          <a:xfrm>
            <a:off x="6174870" y="1494382"/>
            <a:ext cx="830135" cy="4647204"/>
          </a:xfrm>
          <a:prstGeom prst="rect">
            <a:avLst/>
          </a:prstGeom>
        </p:spPr>
      </p:pic>
    </p:spTree>
    <p:extLst>
      <p:ext uri="{BB962C8B-B14F-4D97-AF65-F5344CB8AC3E}">
        <p14:creationId xmlns:p14="http://schemas.microsoft.com/office/powerpoint/2010/main" val="251908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4"/>
                                        </p:tgtEl>
                                        <p:attrNameLst>
                                          <p:attrName>style.visibility</p:attrName>
                                        </p:attrNameLst>
                                      </p:cBhvr>
                                      <p:to>
                                        <p:strVal val="visible"/>
                                      </p:to>
                                    </p:set>
                                    <p:animEffect transition="in" filter="wipe(up)">
                                      <p:cBhvr>
                                        <p:cTn id="12" dur="500"/>
                                        <p:tgtEl>
                                          <p:spTgt spid="10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25"/>
                                        </p:tgtEl>
                                        <p:attrNameLst>
                                          <p:attrName>style.visibility</p:attrName>
                                        </p:attrNameLst>
                                      </p:cBhvr>
                                      <p:to>
                                        <p:strVal val="visible"/>
                                      </p:to>
                                    </p:set>
                                    <p:animEffect transition="in" filter="wipe(up)">
                                      <p:cBhvr>
                                        <p:cTn id="17" dur="500"/>
                                        <p:tgtEl>
                                          <p:spTgt spid="10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wipe(up)">
                                      <p:cBhvr>
                                        <p:cTn id="22" dur="500"/>
                                        <p:tgtEl>
                                          <p:spTgt spid="10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wipe(up)">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31"/>
                                        </p:tgtEl>
                                        <p:attrNameLst>
                                          <p:attrName>style.visibility</p:attrName>
                                        </p:attrNameLst>
                                      </p:cBhvr>
                                      <p:to>
                                        <p:strVal val="visible"/>
                                      </p:to>
                                    </p:set>
                                    <p:animEffect transition="in" filter="wipe(up)">
                                      <p:cBhvr>
                                        <p:cTn id="32" dur="500"/>
                                        <p:tgtEl>
                                          <p:spTgt spid="10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animEffect transition="in" filter="wipe(down)">
                                      <p:cBhvr>
                                        <p:cTn id="37" dur="500"/>
                                        <p:tgtEl>
                                          <p:spTgt spid="10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43"/>
                                        </p:tgtEl>
                                        <p:attrNameLst>
                                          <p:attrName>style.visibility</p:attrName>
                                        </p:attrNameLst>
                                      </p:cBhvr>
                                      <p:to>
                                        <p:strVal val="visible"/>
                                      </p:to>
                                    </p:set>
                                    <p:animEffect transition="in" filter="wipe(left)">
                                      <p:cBhvr>
                                        <p:cTn id="42" dur="500"/>
                                        <p:tgtEl>
                                          <p:spTgt spid="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5176" y="678010"/>
            <a:ext cx="8283601" cy="2243050"/>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EDA</a:t>
            </a:r>
            <a:r>
              <a:rPr lang="zh-CN" altLang="en-US" sz="2400" b="1" dirty="0">
                <a:solidFill>
                  <a:srgbClr val="FF0000"/>
                </a:solidFill>
                <a:latin typeface="微软雅黑" panose="020B0503020204020204" pitchFamily="34" charset="-122"/>
                <a:ea typeface="微软雅黑" panose="020B0503020204020204" pitchFamily="34" charset="-122"/>
              </a:rPr>
              <a:t>开发平台对</a:t>
            </a:r>
            <a:r>
              <a:rPr lang="en-US" altLang="zh-CN" sz="2400" b="1" dirty="0">
                <a:solidFill>
                  <a:srgbClr val="FF0000"/>
                </a:solidFill>
                <a:latin typeface="微软雅黑" panose="020B0503020204020204" pitchFamily="34" charset="-122"/>
                <a:ea typeface="微软雅黑" panose="020B0503020204020204" pitchFamily="34" charset="-122"/>
              </a:rPr>
              <a:t>HDL</a:t>
            </a:r>
            <a:r>
              <a:rPr lang="zh-CN" altLang="en-US" sz="2400" b="1" dirty="0">
                <a:solidFill>
                  <a:srgbClr val="FF0000"/>
                </a:solidFill>
                <a:latin typeface="微软雅黑" panose="020B0503020204020204" pitchFamily="34" charset="-122"/>
                <a:ea typeface="微软雅黑" panose="020B0503020204020204" pitchFamily="34" charset="-122"/>
              </a:rPr>
              <a:t>的处理</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逻辑仿真（</a:t>
            </a:r>
            <a:r>
              <a:rPr lang="en-US" altLang="zh-CN" sz="2400" b="1" dirty="0">
                <a:solidFill>
                  <a:srgbClr val="FF0000"/>
                </a:solidFill>
                <a:latin typeface="微软雅黑" panose="020B0503020204020204" pitchFamily="34" charset="-122"/>
                <a:ea typeface="微软雅黑" panose="020B0503020204020204" pitchFamily="34" charset="-122"/>
              </a:rPr>
              <a:t>simulation</a:t>
            </a:r>
            <a:r>
              <a:rPr lang="zh-CN" altLang="en-US" sz="2400" b="1" dirty="0">
                <a:solidFill>
                  <a:srgbClr val="FF0000"/>
                </a:solidFill>
                <a:latin typeface="微软雅黑" panose="020B0503020204020204" pitchFamily="34" charset="-122"/>
                <a:ea typeface="微软雅黑" panose="020B0503020204020204" pitchFamily="34" charset="-122"/>
              </a:rPr>
              <a:t>）</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zh-CN" altLang="en-US" sz="2400" b="1" dirty="0">
                <a:latin typeface="微软雅黑" panose="020B0503020204020204" pitchFamily="34" charset="-122"/>
                <a:ea typeface="微软雅黑" panose="020B0503020204020204" pitchFamily="34" charset="-122"/>
              </a:rPr>
              <a:t>对数字逻辑电路的结构和行为进行预测，以文本或时序波形形式给出电路的输出。</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489449" y="3365818"/>
            <a:ext cx="8214602" cy="2163714"/>
          </a:xfrm>
          <a:prstGeom prst="rect">
            <a:avLst/>
          </a:prstGeom>
        </p:spPr>
      </p:pic>
      <p:sp>
        <p:nvSpPr>
          <p:cNvPr id="6" name="文本框 5"/>
          <p:cNvSpPr txBox="1"/>
          <p:nvPr/>
        </p:nvSpPr>
        <p:spPr>
          <a:xfrm>
            <a:off x="581025" y="138783"/>
            <a:ext cx="4456541"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电子设计自动化</a:t>
            </a:r>
            <a:r>
              <a:rPr lang="en-US" altLang="zh-CN" sz="2400" b="1" dirty="0">
                <a:solidFill>
                  <a:srgbClr val="0070C0"/>
                </a:solidFill>
                <a:latin typeface="微软雅黑" panose="020B0503020204020204" pitchFamily="34" charset="-122"/>
                <a:ea typeface="微软雅黑" panose="020B0503020204020204" pitchFamily="34" charset="-122"/>
              </a:rPr>
              <a:t>(EDA)</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spTree>
    <p:extLst>
      <p:ext uri="{BB962C8B-B14F-4D97-AF65-F5344CB8AC3E}">
        <p14:creationId xmlns:p14="http://schemas.microsoft.com/office/powerpoint/2010/main" val="245299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5176" y="678010"/>
            <a:ext cx="8283601" cy="2862322"/>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EDA</a:t>
            </a:r>
            <a:r>
              <a:rPr lang="zh-CN" altLang="en-US" sz="2400" b="1" dirty="0">
                <a:solidFill>
                  <a:srgbClr val="FF0000"/>
                </a:solidFill>
                <a:latin typeface="微软雅黑" panose="020B0503020204020204" pitchFamily="34" charset="-122"/>
                <a:ea typeface="微软雅黑" panose="020B0503020204020204" pitchFamily="34" charset="-122"/>
              </a:rPr>
              <a:t>开发平台对</a:t>
            </a:r>
            <a:r>
              <a:rPr lang="en-US" altLang="zh-CN" sz="2400" b="1" dirty="0">
                <a:solidFill>
                  <a:srgbClr val="FF0000"/>
                </a:solidFill>
                <a:latin typeface="微软雅黑" panose="020B0503020204020204" pitchFamily="34" charset="-122"/>
                <a:ea typeface="微软雅黑" panose="020B0503020204020204" pitchFamily="34" charset="-122"/>
              </a:rPr>
              <a:t>HDL</a:t>
            </a:r>
            <a:r>
              <a:rPr lang="zh-CN" altLang="en-US" sz="2400" b="1" dirty="0">
                <a:solidFill>
                  <a:srgbClr val="FF0000"/>
                </a:solidFill>
                <a:latin typeface="微软雅黑" panose="020B0503020204020204" pitchFamily="34" charset="-122"/>
                <a:ea typeface="微软雅黑" panose="020B0503020204020204" pitchFamily="34" charset="-122"/>
              </a:rPr>
              <a:t>的处理</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逻辑综合（</a:t>
            </a:r>
            <a:r>
              <a:rPr lang="en-US" altLang="zh-CN" sz="2400" b="1" dirty="0">
                <a:solidFill>
                  <a:srgbClr val="FF0000"/>
                </a:solidFill>
                <a:latin typeface="微软雅黑" panose="020B0503020204020204" pitchFamily="34" charset="-122"/>
                <a:ea typeface="微软雅黑" panose="020B0503020204020204" pitchFamily="34" charset="-122"/>
              </a:rPr>
              <a:t>synthesis</a:t>
            </a:r>
            <a:r>
              <a:rPr lang="zh-CN" altLang="en-US" sz="2400" b="1" dirty="0">
                <a:solidFill>
                  <a:srgbClr val="FF0000"/>
                </a:solidFill>
                <a:latin typeface="微软雅黑" panose="020B0503020204020204" pitchFamily="34" charset="-122"/>
                <a:ea typeface="微软雅黑" panose="020B0503020204020204" pitchFamily="34" charset="-122"/>
              </a:rPr>
              <a:t>）</a:t>
            </a:r>
            <a:endParaRPr lang="en-US" altLang="zh-CN" sz="2400" b="1" dirty="0">
              <a:solidFill>
                <a:srgbClr val="FF0000"/>
              </a:solidFill>
              <a:latin typeface="微软雅黑" panose="020B0503020204020204" pitchFamily="34" charset="-122"/>
              <a:ea typeface="微软雅黑" panose="020B0503020204020204" pitchFamily="34" charset="-122"/>
            </a:endParaRPr>
          </a:p>
          <a:p>
            <a:pPr lvl="1" indent="457200">
              <a:lnSpc>
                <a:spcPct val="150000"/>
              </a:lnSpc>
            </a:pPr>
            <a:r>
              <a:rPr lang="zh-CN" altLang="en-US" sz="2400" b="1" dirty="0">
                <a:latin typeface="微软雅黑" panose="020B0503020204020204" pitchFamily="34" charset="-122"/>
                <a:ea typeface="微软雅黑" panose="020B0503020204020204" pitchFamily="34" charset="-122"/>
              </a:rPr>
              <a:t>从</a:t>
            </a:r>
            <a:r>
              <a:rPr lang="en-US" altLang="zh-CN" sz="2400" b="1" dirty="0">
                <a:latin typeface="微软雅黑" panose="020B0503020204020204" pitchFamily="34" charset="-122"/>
                <a:ea typeface="微软雅黑" panose="020B0503020204020204" pitchFamily="34" charset="-122"/>
              </a:rPr>
              <a:t>HDL</a:t>
            </a:r>
            <a:r>
              <a:rPr lang="zh-CN" altLang="en-US" sz="2400" b="1" dirty="0">
                <a:latin typeface="微软雅黑" panose="020B0503020204020204" pitchFamily="34" charset="-122"/>
                <a:ea typeface="微软雅黑" panose="020B0503020204020204" pitchFamily="34" charset="-122"/>
              </a:rPr>
              <a:t>描述的电路模型中导出基本</a:t>
            </a:r>
            <a:r>
              <a:rPr lang="zh-CN" altLang="en-US" sz="2400" b="1" dirty="0">
                <a:solidFill>
                  <a:srgbClr val="FF0000"/>
                </a:solidFill>
                <a:latin typeface="微软雅黑" panose="020B0503020204020204" pitchFamily="34" charset="-122"/>
                <a:ea typeface="微软雅黑" panose="020B0503020204020204" pitchFamily="34" charset="-122"/>
              </a:rPr>
              <a:t>元件列表</a:t>
            </a:r>
            <a:r>
              <a:rPr lang="zh-CN" altLang="en-US" sz="2400" b="1" dirty="0">
                <a:latin typeface="微软雅黑" panose="020B0503020204020204" pitchFamily="34" charset="-122"/>
                <a:ea typeface="微软雅黑" panose="020B0503020204020204" pitchFamily="34" charset="-122"/>
              </a:rPr>
              <a:t>及元件之间的</a:t>
            </a:r>
            <a:r>
              <a:rPr lang="zh-CN" altLang="en-US" sz="2400" b="1" dirty="0">
                <a:solidFill>
                  <a:srgbClr val="FF0000"/>
                </a:solidFill>
                <a:latin typeface="微软雅黑" panose="020B0503020204020204" pitchFamily="34" charset="-122"/>
                <a:ea typeface="微软雅黑" panose="020B0503020204020204" pitchFamily="34" charset="-122"/>
              </a:rPr>
              <a:t>连接关系</a:t>
            </a:r>
            <a:r>
              <a:rPr lang="zh-CN" altLang="en-US" sz="2400" b="1" dirty="0">
                <a:latin typeface="微软雅黑" panose="020B0503020204020204" pitchFamily="34" charset="-122"/>
                <a:ea typeface="微软雅黑" panose="020B0503020204020204" pitchFamily="34" charset="-122"/>
              </a:rPr>
              <a:t>（门级网表），将</a:t>
            </a:r>
            <a:r>
              <a:rPr lang="en-US" altLang="zh-CN" sz="2400" b="1" dirty="0">
                <a:latin typeface="微软雅黑" panose="020B0503020204020204" pitchFamily="34" charset="-122"/>
                <a:ea typeface="微软雅黑" panose="020B0503020204020204" pitchFamily="34" charset="-122"/>
              </a:rPr>
              <a:t>HDL</a:t>
            </a:r>
            <a:r>
              <a:rPr lang="zh-CN" altLang="en-US" sz="2400" b="1" dirty="0">
                <a:latin typeface="微软雅黑" panose="020B0503020204020204" pitchFamily="34" charset="-122"/>
                <a:ea typeface="微软雅黑" panose="020B0503020204020204" pitchFamily="34" charset="-122"/>
              </a:rPr>
              <a:t>代码转换成真实硬件电路的描述。</a:t>
            </a:r>
          </a:p>
        </p:txBody>
      </p:sp>
      <p:sp>
        <p:nvSpPr>
          <p:cNvPr id="6" name="文本框 5"/>
          <p:cNvSpPr txBox="1"/>
          <p:nvPr/>
        </p:nvSpPr>
        <p:spPr>
          <a:xfrm>
            <a:off x="581025" y="138783"/>
            <a:ext cx="4456541"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电子设计自动化</a:t>
            </a:r>
            <a:r>
              <a:rPr lang="en-US" altLang="zh-CN" sz="2400" b="1" dirty="0">
                <a:solidFill>
                  <a:srgbClr val="0070C0"/>
                </a:solidFill>
                <a:latin typeface="微软雅黑" panose="020B0503020204020204" pitchFamily="34" charset="-122"/>
                <a:ea typeface="微软雅黑" panose="020B0503020204020204" pitchFamily="34" charset="-122"/>
              </a:rPr>
              <a:t>(EDA)</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pic>
        <p:nvPicPr>
          <p:cNvPr id="2" name="图片 1"/>
          <p:cNvPicPr>
            <a:picLocks noChangeAspect="1"/>
          </p:cNvPicPr>
          <p:nvPr/>
        </p:nvPicPr>
        <p:blipFill rotWithShape="1">
          <a:blip r:embed="rId2"/>
          <a:srcRect t="3385" b="2919"/>
          <a:stretch/>
        </p:blipFill>
        <p:spPr>
          <a:xfrm>
            <a:off x="727672" y="3390181"/>
            <a:ext cx="7597654" cy="2769079"/>
          </a:xfrm>
          <a:prstGeom prst="rect">
            <a:avLst/>
          </a:prstGeom>
        </p:spPr>
      </p:pic>
      <p:pic>
        <p:nvPicPr>
          <p:cNvPr id="4" name="图片 3"/>
          <p:cNvPicPr>
            <a:picLocks noChangeAspect="1"/>
          </p:cNvPicPr>
          <p:nvPr/>
        </p:nvPicPr>
        <p:blipFill>
          <a:blip r:embed="rId3"/>
          <a:stretch>
            <a:fillRect/>
          </a:stretch>
        </p:blipFill>
        <p:spPr>
          <a:xfrm>
            <a:off x="3010079" y="3186877"/>
            <a:ext cx="5538698" cy="3325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677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Vivado</a:t>
            </a:r>
            <a:r>
              <a:rPr lang="zh-CN" altLang="en-US" sz="2400" b="1" dirty="0">
                <a:solidFill>
                  <a:srgbClr val="FF0000"/>
                </a:solidFill>
                <a:latin typeface="微软雅黑" panose="020B0503020204020204" pitchFamily="34" charset="-122"/>
                <a:ea typeface="微软雅黑" panose="020B0503020204020204" pitchFamily="34" charset="-122"/>
              </a:rPr>
              <a:t>平台安装 </a:t>
            </a:r>
            <a:r>
              <a:rPr lang="zh-CN" altLang="en-US" b="1" dirty="0">
                <a:latin typeface="微软雅黑" panose="020B0503020204020204" pitchFamily="34" charset="-122"/>
                <a:ea typeface="微软雅黑" panose="020B0503020204020204" pitchFamily="34" charset="-122"/>
              </a:rPr>
              <a:t>软件存储目录和安装目录</a:t>
            </a:r>
            <a:r>
              <a:rPr lang="zh-CN" altLang="en-US" b="1" dirty="0">
                <a:solidFill>
                  <a:srgbClr val="FF0000"/>
                </a:solidFill>
                <a:latin typeface="微软雅黑" panose="020B0503020204020204" pitchFamily="34" charset="-122"/>
                <a:ea typeface="微软雅黑" panose="020B0503020204020204" pitchFamily="34" charset="-122"/>
              </a:rPr>
              <a:t>不能有中文</a:t>
            </a:r>
            <a:r>
              <a:rPr lang="zh-CN" altLang="en-US" b="1" dirty="0">
                <a:latin typeface="微软雅黑" panose="020B0503020204020204" pitchFamily="34" charset="-122"/>
                <a:ea typeface="微软雅黑" panose="020B0503020204020204" pitchFamily="34" charset="-122"/>
              </a:rPr>
              <a:t>，安装后需</a:t>
            </a:r>
            <a:r>
              <a:rPr lang="zh-CN" altLang="en-US" b="1" dirty="0">
                <a:solidFill>
                  <a:srgbClr val="FF0000"/>
                </a:solidFill>
                <a:latin typeface="微软雅黑" panose="020B0503020204020204" pitchFamily="34" charset="-122"/>
                <a:ea typeface="微软雅黑" panose="020B0503020204020204" pitchFamily="34" charset="-122"/>
              </a:rPr>
              <a:t>激活</a:t>
            </a:r>
            <a:endParaRPr lang="en-US" altLang="zh-CN" b="1" dirty="0">
              <a:solidFill>
                <a:srgbClr val="FF0000"/>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611351" y="1259067"/>
            <a:ext cx="6506563" cy="4687525"/>
            <a:chOff x="710421" y="1500995"/>
            <a:chExt cx="6506563" cy="4687525"/>
          </a:xfrm>
        </p:grpSpPr>
        <p:pic>
          <p:nvPicPr>
            <p:cNvPr id="4" name="图片 3"/>
            <p:cNvPicPr>
              <a:picLocks noChangeAspect="1"/>
            </p:cNvPicPr>
            <p:nvPr/>
          </p:nvPicPr>
          <p:blipFill rotWithShape="1">
            <a:blip r:embed="rId2"/>
            <a:srcRect t="4908"/>
            <a:stretch/>
          </p:blipFill>
          <p:spPr>
            <a:xfrm>
              <a:off x="710421" y="1500995"/>
              <a:ext cx="6506563" cy="4687525"/>
            </a:xfrm>
            <a:prstGeom prst="rect">
              <a:avLst/>
            </a:prstGeom>
          </p:spPr>
        </p:pic>
        <p:sp>
          <p:nvSpPr>
            <p:cNvPr id="7" name="圆角矩形 6"/>
            <p:cNvSpPr/>
            <p:nvPr/>
          </p:nvSpPr>
          <p:spPr>
            <a:xfrm>
              <a:off x="756342" y="2467155"/>
              <a:ext cx="1702186" cy="250166"/>
            </a:xfrm>
            <a:prstGeom prst="roundRect">
              <a:avLst/>
            </a:prstGeom>
            <a:noFill/>
            <a:ln w="28575">
              <a:solidFill>
                <a:srgbClr val="FF0000"/>
              </a:solidFill>
            </a:ln>
          </p:spPr>
          <p:txBody>
            <a:bodyPr rtlCol="0" anchor="ctr"/>
            <a:lstStyle/>
            <a:p>
              <a:pPr algn="ctr"/>
              <a:endParaRPr lang="zh-CN" altLang="en-US" sz="2400" dirty="0"/>
            </a:p>
          </p:txBody>
        </p:sp>
      </p:grpSp>
      <p:grpSp>
        <p:nvGrpSpPr>
          <p:cNvPr id="12" name="组合 11"/>
          <p:cNvGrpSpPr/>
          <p:nvPr/>
        </p:nvGrpSpPr>
        <p:grpSpPr>
          <a:xfrm>
            <a:off x="1681201" y="1694355"/>
            <a:ext cx="6375330" cy="4584944"/>
            <a:chOff x="1681201" y="1694355"/>
            <a:chExt cx="6375330" cy="4584944"/>
          </a:xfrm>
        </p:grpSpPr>
        <p:pic>
          <p:nvPicPr>
            <p:cNvPr id="11" name="图片 10"/>
            <p:cNvPicPr>
              <a:picLocks noChangeAspect="1"/>
            </p:cNvPicPr>
            <p:nvPr/>
          </p:nvPicPr>
          <p:blipFill>
            <a:blip r:embed="rId3"/>
            <a:stretch>
              <a:fillRect/>
            </a:stretch>
          </p:blipFill>
          <p:spPr>
            <a:xfrm>
              <a:off x="1681201" y="1694355"/>
              <a:ext cx="6375330" cy="4584944"/>
            </a:xfrm>
            <a:prstGeom prst="rect">
              <a:avLst/>
            </a:prstGeom>
          </p:spPr>
        </p:pic>
        <p:sp>
          <p:nvSpPr>
            <p:cNvPr id="8" name="圆角矩形 7"/>
            <p:cNvSpPr/>
            <p:nvPr/>
          </p:nvSpPr>
          <p:spPr>
            <a:xfrm>
              <a:off x="1950261" y="3660134"/>
              <a:ext cx="945937" cy="250166"/>
            </a:xfrm>
            <a:prstGeom prst="roundRect">
              <a:avLst/>
            </a:prstGeom>
            <a:noFill/>
            <a:ln w="28575">
              <a:solidFill>
                <a:srgbClr val="FF0000"/>
              </a:solidFill>
            </a:ln>
          </p:spPr>
          <p:txBody>
            <a:bodyPr rtlCol="0" anchor="ctr"/>
            <a:lstStyle/>
            <a:p>
              <a:pPr algn="ctr"/>
              <a:endParaRPr lang="zh-CN" altLang="en-US" sz="2400" dirty="0"/>
            </a:p>
          </p:txBody>
        </p:sp>
      </p:gr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47"/>
          <a:stretch/>
        </p:blipFill>
        <p:spPr>
          <a:xfrm>
            <a:off x="3864632" y="2352974"/>
            <a:ext cx="4777865" cy="4076788"/>
          </a:xfrm>
          <a:prstGeom prst="rect">
            <a:avLst/>
          </a:prstGeom>
        </p:spPr>
      </p:pic>
    </p:spTree>
    <p:extLst>
      <p:ext uri="{BB962C8B-B14F-4D97-AF65-F5344CB8AC3E}">
        <p14:creationId xmlns:p14="http://schemas.microsoft.com/office/powerpoint/2010/main" val="203231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开发平台</a:t>
            </a:r>
          </a:p>
        </p:txBody>
      </p:sp>
      <p:sp>
        <p:nvSpPr>
          <p:cNvPr id="3" name="矩形 2"/>
          <p:cNvSpPr/>
          <p:nvPr/>
        </p:nvSpPr>
        <p:spPr>
          <a:xfrm>
            <a:off x="265176" y="678010"/>
            <a:ext cx="8531352" cy="3970318"/>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err="1">
                <a:solidFill>
                  <a:srgbClr val="FF0000"/>
                </a:solidFill>
                <a:latin typeface="微软雅黑" panose="020B0503020204020204" pitchFamily="34" charset="-122"/>
                <a:ea typeface="微软雅黑" panose="020B0503020204020204" pitchFamily="34" charset="-122"/>
              </a:rPr>
              <a:t>Vivado</a:t>
            </a:r>
            <a:r>
              <a:rPr lang="zh-CN" altLang="en-US" sz="2400" b="1" dirty="0">
                <a:solidFill>
                  <a:srgbClr val="FF0000"/>
                </a:solidFill>
                <a:latin typeface="微软雅黑" panose="020B0503020204020204" pitchFamily="34" charset="-122"/>
                <a:ea typeface="微软雅黑" panose="020B0503020204020204" pitchFamily="34" charset="-122"/>
              </a:rPr>
              <a:t>开发流程 </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新建工程：（</a:t>
            </a:r>
            <a:r>
              <a:rPr lang="en-US" altLang="zh-CN" sz="2400" b="1" dirty="0">
                <a:latin typeface="微软雅黑" panose="020B0503020204020204" pitchFamily="34" charset="-122"/>
                <a:ea typeface="微软雅黑" panose="020B0503020204020204" pitchFamily="34" charset="-122"/>
              </a:rPr>
              <a:t>RTL Project</a:t>
            </a:r>
            <a:r>
              <a:rPr lang="zh-CN" altLang="en-US" sz="2400" b="1" dirty="0">
                <a:latin typeface="微软雅黑" panose="020B0503020204020204" pitchFamily="34" charset="-122"/>
                <a:ea typeface="微软雅黑" panose="020B0503020204020204" pitchFamily="34" charset="-122"/>
              </a:rPr>
              <a:t>）芯片选型；</a:t>
            </a: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编写</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导入文件：源文件，仿真文件，约束文件；</a:t>
            </a: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时序仿真、</a:t>
            </a:r>
            <a:r>
              <a:rPr lang="en-US" altLang="zh-CN" sz="2400" b="1" dirty="0">
                <a:latin typeface="微软雅黑" panose="020B0503020204020204" pitchFamily="34" charset="-122"/>
                <a:ea typeface="微软雅黑" panose="020B0503020204020204" pitchFamily="34" charset="-122"/>
              </a:rPr>
              <a:t>RTL</a:t>
            </a:r>
            <a:r>
              <a:rPr lang="zh-CN" altLang="en-US" sz="2400" b="1" dirty="0">
                <a:latin typeface="微软雅黑" panose="020B0503020204020204" pitchFamily="34" charset="-122"/>
                <a:ea typeface="微软雅黑" panose="020B0503020204020204" pitchFamily="34" charset="-122"/>
              </a:rPr>
              <a:t>分析；</a:t>
            </a: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约束：</a:t>
            </a:r>
            <a:r>
              <a:rPr lang="en-US" altLang="zh-CN" sz="2400" b="1" dirty="0">
                <a:latin typeface="微软雅黑" panose="020B0503020204020204" pitchFamily="34" charset="-122"/>
                <a:ea typeface="微软雅黑" panose="020B0503020204020204" pitchFamily="34" charset="-122"/>
              </a:rPr>
              <a:t>IO</a:t>
            </a:r>
            <a:r>
              <a:rPr lang="zh-CN" altLang="en-US" sz="2400" b="1" dirty="0">
                <a:latin typeface="微软雅黑" panose="020B0503020204020204" pitchFamily="34" charset="-122"/>
                <a:ea typeface="微软雅黑" panose="020B0503020204020204" pitchFamily="34" charset="-122"/>
              </a:rPr>
              <a:t>配置；</a:t>
            </a: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综合；</a:t>
            </a:r>
          </a:p>
          <a:p>
            <a:pPr marL="914400" lvl="1"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生成二进制文件，下载到板卡验证。</a:t>
            </a:r>
          </a:p>
        </p:txBody>
      </p:sp>
      <p:grpSp>
        <p:nvGrpSpPr>
          <p:cNvPr id="7" name="组合 6"/>
          <p:cNvGrpSpPr/>
          <p:nvPr/>
        </p:nvGrpSpPr>
        <p:grpSpPr>
          <a:xfrm>
            <a:off x="810882" y="4639702"/>
            <a:ext cx="6797617" cy="1847601"/>
            <a:chOff x="810882" y="4639702"/>
            <a:chExt cx="6797617" cy="1847601"/>
          </a:xfrm>
        </p:grpSpPr>
        <p:pic>
          <p:nvPicPr>
            <p:cNvPr id="4" name="图片 3"/>
            <p:cNvPicPr>
              <a:picLocks noChangeAspect="1"/>
            </p:cNvPicPr>
            <p:nvPr/>
          </p:nvPicPr>
          <p:blipFill>
            <a:blip r:embed="rId2"/>
            <a:stretch>
              <a:fillRect/>
            </a:stretch>
          </p:blipFill>
          <p:spPr>
            <a:xfrm>
              <a:off x="4957593" y="4639702"/>
              <a:ext cx="2650906" cy="1847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5"/>
            <p:cNvSpPr/>
            <p:nvPr/>
          </p:nvSpPr>
          <p:spPr>
            <a:xfrm>
              <a:off x="810882" y="4820780"/>
              <a:ext cx="4097547" cy="874407"/>
            </a:xfrm>
            <a:prstGeom prst="rect">
              <a:avLst/>
            </a:prstGeom>
            <a:solidFill>
              <a:schemeClr val="bg1"/>
            </a:solidFill>
            <a:ln w="28575">
              <a:solidFill>
                <a:srgbClr val="FF0000"/>
              </a:solidFill>
            </a:ln>
          </p:spPr>
          <p:txBody>
            <a:bodyPr wrap="square">
              <a:spAutoFit/>
            </a:bodyPr>
            <a:lstStyle/>
            <a:p>
              <a:pP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以“</a:t>
              </a:r>
              <a:r>
                <a:rPr lang="en-US" altLang="zh-CN" b="1" dirty="0">
                  <a:solidFill>
                    <a:srgbClr val="FF0000"/>
                  </a:solidFill>
                  <a:latin typeface="微软雅黑" panose="020B0503020204020204" pitchFamily="34" charset="-122"/>
                  <a:ea typeface="微软雅黑" panose="020B0503020204020204" pitchFamily="34" charset="-122"/>
                </a:rPr>
                <a:t>Flowing_light_EGo1</a:t>
              </a:r>
              <a:r>
                <a:rPr lang="zh-CN" altLang="en-US" b="1" dirty="0">
                  <a:solidFill>
                    <a:srgbClr val="FF0000"/>
                  </a:solidFill>
                  <a:latin typeface="微软雅黑" panose="020B0503020204020204" pitchFamily="34" charset="-122"/>
                  <a:ea typeface="微软雅黑" panose="020B0503020204020204" pitchFamily="34" charset="-122"/>
                </a:rPr>
                <a:t>“目录下的流水灯项目为例，验证开发流程。</a:t>
              </a:r>
            </a:p>
          </p:txBody>
        </p:sp>
      </p:grpSp>
    </p:spTree>
    <p:extLst>
      <p:ext uri="{BB962C8B-B14F-4D97-AF65-F5344CB8AC3E}">
        <p14:creationId xmlns:p14="http://schemas.microsoft.com/office/powerpoint/2010/main" val="113532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1200329"/>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新建工程：</a:t>
            </a:r>
            <a:r>
              <a:rPr lang="en-US" altLang="zh-CN" sz="2400" b="1" dirty="0">
                <a:latin typeface="微软雅黑" panose="020B0503020204020204" pitchFamily="34" charset="-122"/>
                <a:ea typeface="微软雅黑" panose="020B0503020204020204" pitchFamily="34" charset="-122"/>
              </a:rPr>
              <a:t>RTL Project</a:t>
            </a:r>
            <a:r>
              <a:rPr lang="zh-CN" altLang="en-US" sz="2400" b="1" dirty="0">
                <a:latin typeface="微软雅黑" panose="020B0503020204020204" pitchFamily="34" charset="-122"/>
                <a:ea typeface="微软雅黑" panose="020B0503020204020204" pitchFamily="34" charset="-122"/>
              </a:rPr>
              <a:t>，芯片选型</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    Basys3</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xc7a35tcpg236-1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EGo1</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xc7a35tcsg324-1</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784739" y="1841389"/>
            <a:ext cx="5536124" cy="3318097"/>
          </a:xfrm>
          <a:prstGeom prst="rect">
            <a:avLst/>
          </a:prstGeom>
        </p:spPr>
      </p:pic>
      <p:grpSp>
        <p:nvGrpSpPr>
          <p:cNvPr id="10" name="组合 9"/>
          <p:cNvGrpSpPr/>
          <p:nvPr/>
        </p:nvGrpSpPr>
        <p:grpSpPr>
          <a:xfrm>
            <a:off x="1262063" y="2098444"/>
            <a:ext cx="5354277" cy="3984856"/>
            <a:chOff x="2514600" y="1640383"/>
            <a:chExt cx="6125029" cy="5217617"/>
          </a:xfrm>
        </p:grpSpPr>
        <p:pic>
          <p:nvPicPr>
            <p:cNvPr id="8" name="图片 7"/>
            <p:cNvPicPr>
              <a:picLocks noChangeAspect="1"/>
            </p:cNvPicPr>
            <p:nvPr/>
          </p:nvPicPr>
          <p:blipFill rotWithShape="1">
            <a:blip r:embed="rId3"/>
            <a:srcRect l="30001" t="17514" r="29285" b="20829"/>
            <a:stretch/>
          </p:blipFill>
          <p:spPr>
            <a:xfrm>
              <a:off x="2514600" y="1640383"/>
              <a:ext cx="6125029" cy="5217617"/>
            </a:xfrm>
            <a:prstGeom prst="rect">
              <a:avLst/>
            </a:prstGeom>
          </p:spPr>
        </p:pic>
        <p:sp>
          <p:nvSpPr>
            <p:cNvPr id="9" name="矩形 8"/>
            <p:cNvSpPr/>
            <p:nvPr/>
          </p:nvSpPr>
          <p:spPr>
            <a:xfrm>
              <a:off x="2686050" y="2749550"/>
              <a:ext cx="2470150" cy="750888"/>
            </a:xfrm>
            <a:prstGeom prst="rect">
              <a:avLst/>
            </a:prstGeom>
            <a:noFill/>
            <a:ln w="28575">
              <a:solidFill>
                <a:srgbClr val="FF0000"/>
              </a:solidFill>
            </a:ln>
          </p:spPr>
          <p:txBody>
            <a:bodyPr rtlCol="0" anchor="ctr"/>
            <a:lstStyle/>
            <a:p>
              <a:pPr algn="ctr"/>
              <a:endParaRPr lang="zh-CN" altLang="en-US" sz="2400" dirty="0"/>
            </a:p>
          </p:txBody>
        </p:sp>
      </p:grpSp>
      <p:grpSp>
        <p:nvGrpSpPr>
          <p:cNvPr id="25" name="组合 24"/>
          <p:cNvGrpSpPr/>
          <p:nvPr/>
        </p:nvGrpSpPr>
        <p:grpSpPr>
          <a:xfrm>
            <a:off x="2202271" y="2292183"/>
            <a:ext cx="4891393" cy="3935834"/>
            <a:chOff x="2202271" y="2292183"/>
            <a:chExt cx="4891393" cy="3935834"/>
          </a:xfrm>
        </p:grpSpPr>
        <p:pic>
          <p:nvPicPr>
            <p:cNvPr id="24" name="图片 23"/>
            <p:cNvPicPr>
              <a:picLocks noChangeAspect="1"/>
            </p:cNvPicPr>
            <p:nvPr/>
          </p:nvPicPr>
          <p:blipFill>
            <a:blip r:embed="rId4"/>
            <a:stretch>
              <a:fillRect/>
            </a:stretch>
          </p:blipFill>
          <p:spPr>
            <a:xfrm>
              <a:off x="2202271" y="2292183"/>
              <a:ext cx="4891393" cy="3935834"/>
            </a:xfrm>
            <a:prstGeom prst="rect">
              <a:avLst/>
            </a:prstGeom>
          </p:spPr>
        </p:pic>
        <p:grpSp>
          <p:nvGrpSpPr>
            <p:cNvPr id="20" name="组合 19"/>
            <p:cNvGrpSpPr/>
            <p:nvPr/>
          </p:nvGrpSpPr>
          <p:grpSpPr>
            <a:xfrm>
              <a:off x="2719543" y="2890121"/>
              <a:ext cx="4231095" cy="1309597"/>
              <a:chOff x="2771301" y="3001454"/>
              <a:chExt cx="4231095" cy="1309597"/>
            </a:xfrm>
          </p:grpSpPr>
          <p:sp>
            <p:nvSpPr>
              <p:cNvPr id="12" name="矩形 11"/>
              <p:cNvSpPr/>
              <p:nvPr/>
            </p:nvSpPr>
            <p:spPr>
              <a:xfrm>
                <a:off x="4764380" y="3001454"/>
                <a:ext cx="2238016" cy="461665"/>
              </a:xfrm>
              <a:prstGeom prst="rect">
                <a:avLst/>
              </a:prstGeom>
              <a:ln w="28575">
                <a:solidFill>
                  <a:srgbClr val="FF0000"/>
                </a:solidFill>
              </a:ln>
            </p:spPr>
            <p:txBody>
              <a:bodyPr wrap="square">
                <a:spAutoFit/>
              </a:bodyPr>
              <a:lstStyle/>
              <a:p>
                <a:r>
                  <a:rPr lang="en-US" altLang="zh-CN" sz="1200" b="1" dirty="0">
                    <a:solidFill>
                      <a:srgbClr val="FF0000"/>
                    </a:solidFill>
                    <a:latin typeface="微软雅黑" panose="020B0503020204020204" pitchFamily="34" charset="-122"/>
                    <a:ea typeface="微软雅黑" panose="020B0503020204020204" pitchFamily="34" charset="-122"/>
                  </a:rPr>
                  <a:t>Basys3</a:t>
                </a:r>
                <a:r>
                  <a:rPr lang="zh-CN" altLang="en-US" sz="1200" b="1" dirty="0">
                    <a:solidFill>
                      <a:srgbClr val="FF0000"/>
                    </a:solidFill>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xc7a35tcpg236-1</a:t>
                </a:r>
                <a:r>
                  <a:rPr lang="zh-CN" altLang="en-US" sz="1200" b="1" dirty="0">
                    <a:solidFill>
                      <a:srgbClr val="FF0000"/>
                    </a:solidFill>
                    <a:latin typeface="微软雅黑" panose="020B0503020204020204" pitchFamily="34" charset="-122"/>
                    <a:ea typeface="微软雅黑" panose="020B0503020204020204" pitchFamily="34" charset="-122"/>
                  </a:rPr>
                  <a:t>；</a:t>
                </a:r>
                <a:endParaRPr lang="en-US" altLang="zh-CN" sz="1200" b="1" dirty="0">
                  <a:solidFill>
                    <a:srgbClr val="FF0000"/>
                  </a:solidFill>
                  <a:latin typeface="微软雅黑" panose="020B0503020204020204" pitchFamily="34" charset="-122"/>
                  <a:ea typeface="微软雅黑" panose="020B0503020204020204" pitchFamily="34" charset="-122"/>
                </a:endParaRPr>
              </a:p>
              <a:p>
                <a:r>
                  <a:rPr lang="en-US" altLang="zh-CN" sz="1200" b="1" dirty="0">
                    <a:solidFill>
                      <a:srgbClr val="FF0000"/>
                    </a:solidFill>
                    <a:latin typeface="微软雅黑" panose="020B0503020204020204" pitchFamily="34" charset="-122"/>
                    <a:ea typeface="微软雅黑" panose="020B0503020204020204" pitchFamily="34" charset="-122"/>
                  </a:rPr>
                  <a:t>EGo1</a:t>
                </a:r>
                <a:r>
                  <a:rPr lang="zh-CN" altLang="en-US" sz="1200" b="1" dirty="0">
                    <a:solidFill>
                      <a:srgbClr val="FF0000"/>
                    </a:solidFill>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xc7a35tcsg324-1;</a:t>
                </a:r>
                <a:endParaRPr lang="zh-CN" altLang="en-US" sz="1200" dirty="0"/>
              </a:p>
            </p:txBody>
          </p:sp>
          <p:sp>
            <p:nvSpPr>
              <p:cNvPr id="16" name="矩形 15"/>
              <p:cNvSpPr/>
              <p:nvPr/>
            </p:nvSpPr>
            <p:spPr>
              <a:xfrm>
                <a:off x="2771301" y="4135205"/>
                <a:ext cx="894425" cy="175846"/>
              </a:xfrm>
              <a:prstGeom prst="rect">
                <a:avLst/>
              </a:prstGeom>
              <a:noFill/>
              <a:ln w="28575">
                <a:solidFill>
                  <a:srgbClr val="FF0000"/>
                </a:solidFill>
              </a:ln>
            </p:spPr>
            <p:txBody>
              <a:bodyPr rtlCol="0" anchor="ctr"/>
              <a:lstStyle/>
              <a:p>
                <a:pPr algn="ctr"/>
                <a:endParaRPr lang="zh-CN" altLang="en-US" sz="2400" dirty="0"/>
              </a:p>
            </p:txBody>
          </p:sp>
          <p:cxnSp>
            <p:nvCxnSpPr>
              <p:cNvPr id="15" name="直接连接符 14"/>
              <p:cNvCxnSpPr>
                <a:stCxn id="16" idx="0"/>
                <a:endCxn id="12" idx="1"/>
              </p:cNvCxnSpPr>
              <p:nvPr/>
            </p:nvCxnSpPr>
            <p:spPr>
              <a:xfrm flipV="1">
                <a:off x="3218514" y="3232287"/>
                <a:ext cx="1545866" cy="902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26" name="图片 25"/>
          <p:cNvPicPr>
            <a:picLocks noChangeAspect="1"/>
          </p:cNvPicPr>
          <p:nvPr/>
        </p:nvPicPr>
        <p:blipFill>
          <a:blip r:embed="rId5"/>
          <a:stretch>
            <a:fillRect/>
          </a:stretch>
        </p:blipFill>
        <p:spPr>
          <a:xfrm>
            <a:off x="3721128" y="3071078"/>
            <a:ext cx="4686597" cy="3454165"/>
          </a:xfrm>
          <a:prstGeom prst="rect">
            <a:avLst/>
          </a:prstGeom>
        </p:spPr>
      </p:pic>
    </p:spTree>
    <p:extLst>
      <p:ext uri="{BB962C8B-B14F-4D97-AF65-F5344CB8AC3E}">
        <p14:creationId xmlns:p14="http://schemas.microsoft.com/office/powerpoint/2010/main" val="359269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up)">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74108" y="1199071"/>
            <a:ext cx="7559009" cy="5240973"/>
          </a:xfrm>
          <a:prstGeom prst="rect">
            <a:avLst/>
          </a:prstGeom>
        </p:spPr>
      </p:pic>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主界面：</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774108" y="1401903"/>
            <a:ext cx="3653430" cy="375139"/>
          </a:xfrm>
          <a:prstGeom prst="rect">
            <a:avLst/>
          </a:prstGeom>
          <a:noFill/>
          <a:ln w="38100">
            <a:solidFill>
              <a:srgbClr val="FF0000"/>
            </a:solidFill>
          </a:ln>
        </p:spPr>
        <p:txBody>
          <a:bodyPr rtlCol="0" anchor="ctr"/>
          <a:lstStyle/>
          <a:p>
            <a:pPr algn="ctr"/>
            <a:endParaRPr lang="zh-CN" altLang="en-US" sz="2400" dirty="0"/>
          </a:p>
        </p:txBody>
      </p:sp>
      <p:sp>
        <p:nvSpPr>
          <p:cNvPr id="7" name="矩形 6"/>
          <p:cNvSpPr/>
          <p:nvPr/>
        </p:nvSpPr>
        <p:spPr>
          <a:xfrm>
            <a:off x="2600823" y="1954940"/>
            <a:ext cx="5639720" cy="2776834"/>
          </a:xfrm>
          <a:prstGeom prst="rect">
            <a:avLst/>
          </a:prstGeom>
          <a:noFill/>
          <a:ln w="38100">
            <a:solidFill>
              <a:srgbClr val="FF0000"/>
            </a:solidFill>
          </a:ln>
        </p:spPr>
        <p:txBody>
          <a:bodyPr rtlCol="0" anchor="ctr"/>
          <a:lstStyle/>
          <a:p>
            <a:pPr algn="ctr"/>
            <a:endParaRPr lang="zh-CN" altLang="en-US" sz="2400" dirty="0"/>
          </a:p>
        </p:txBody>
      </p:sp>
      <p:sp>
        <p:nvSpPr>
          <p:cNvPr id="8" name="矩形 7"/>
          <p:cNvSpPr/>
          <p:nvPr/>
        </p:nvSpPr>
        <p:spPr>
          <a:xfrm>
            <a:off x="774107" y="1984826"/>
            <a:ext cx="1729235" cy="4217568"/>
          </a:xfrm>
          <a:prstGeom prst="rect">
            <a:avLst/>
          </a:prstGeom>
          <a:noFill/>
          <a:ln w="38100">
            <a:solidFill>
              <a:srgbClr val="FF0000"/>
            </a:solidFill>
          </a:ln>
        </p:spPr>
        <p:txBody>
          <a:bodyPr rtlCol="0" anchor="ctr"/>
          <a:lstStyle/>
          <a:p>
            <a:pPr algn="ctr"/>
            <a:endParaRPr lang="zh-CN" altLang="en-US" sz="2400" dirty="0"/>
          </a:p>
        </p:txBody>
      </p:sp>
      <p:sp>
        <p:nvSpPr>
          <p:cNvPr id="10" name="矩形 9"/>
          <p:cNvSpPr/>
          <p:nvPr/>
        </p:nvSpPr>
        <p:spPr>
          <a:xfrm>
            <a:off x="2631030" y="4892420"/>
            <a:ext cx="5604607" cy="1309973"/>
          </a:xfrm>
          <a:prstGeom prst="rect">
            <a:avLst/>
          </a:prstGeom>
          <a:noFill/>
          <a:ln w="38100">
            <a:solidFill>
              <a:srgbClr val="FF0000"/>
            </a:solidFill>
          </a:ln>
        </p:spPr>
        <p:txBody>
          <a:bodyPr rtlCol="0" anchor="ctr"/>
          <a:lstStyle/>
          <a:p>
            <a:pPr algn="ctr"/>
            <a:endParaRPr lang="zh-CN" altLang="en-US" sz="2400" dirty="0"/>
          </a:p>
        </p:txBody>
      </p:sp>
    </p:spTree>
    <p:extLst>
      <p:ext uri="{BB962C8B-B14F-4D97-AF65-F5344CB8AC3E}">
        <p14:creationId xmlns:p14="http://schemas.microsoft.com/office/powerpoint/2010/main" val="227404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49899" y="1259067"/>
            <a:ext cx="5976779" cy="5069699"/>
            <a:chOff x="449899" y="1259067"/>
            <a:chExt cx="5976779" cy="5069699"/>
          </a:xfrm>
        </p:grpSpPr>
        <p:pic>
          <p:nvPicPr>
            <p:cNvPr id="5" name="图片 4"/>
            <p:cNvPicPr>
              <a:picLocks noChangeAspect="1"/>
            </p:cNvPicPr>
            <p:nvPr/>
          </p:nvPicPr>
          <p:blipFill rotWithShape="1">
            <a:blip r:embed="rId2"/>
            <a:srcRect l="28283" t="10324" r="19239" b="10541"/>
            <a:stretch/>
          </p:blipFill>
          <p:spPr>
            <a:xfrm>
              <a:off x="449899" y="1259067"/>
              <a:ext cx="5976779" cy="5069699"/>
            </a:xfrm>
            <a:prstGeom prst="rect">
              <a:avLst/>
            </a:prstGeom>
          </p:spPr>
        </p:pic>
        <p:sp>
          <p:nvSpPr>
            <p:cNvPr id="12" name="矩形 11"/>
            <p:cNvSpPr/>
            <p:nvPr/>
          </p:nvSpPr>
          <p:spPr>
            <a:xfrm>
              <a:off x="1334030" y="2235927"/>
              <a:ext cx="812572" cy="600164"/>
            </a:xfrm>
            <a:prstGeom prst="rect">
              <a:avLst/>
            </a:prstGeom>
            <a:ln w="28575">
              <a:solidFill>
                <a:srgbClr val="FF0000"/>
              </a:solidFill>
            </a:ln>
          </p:spPr>
          <p:txBody>
            <a:bodyPr wrap="square">
              <a:spAutoFit/>
            </a:bodyPr>
            <a:lstStyle/>
            <a:p>
              <a:pPr algn="r"/>
              <a:r>
                <a:rPr lang="zh-CN" altLang="en-US" sz="1100" b="1" dirty="0">
                  <a:solidFill>
                    <a:srgbClr val="FF0000"/>
                  </a:solidFill>
                  <a:latin typeface="微软雅黑" panose="020B0503020204020204" pitchFamily="34" charset="-122"/>
                  <a:ea typeface="微软雅黑" panose="020B0503020204020204" pitchFamily="34" charset="-122"/>
                </a:rPr>
                <a:t>设计文件</a:t>
              </a:r>
              <a:endParaRPr lang="en-US" altLang="zh-CN" sz="1100" b="1" dirty="0">
                <a:solidFill>
                  <a:srgbClr val="FF0000"/>
                </a:solidFill>
                <a:latin typeface="微软雅黑" panose="020B0503020204020204" pitchFamily="34" charset="-122"/>
                <a:ea typeface="微软雅黑" panose="020B0503020204020204" pitchFamily="34" charset="-122"/>
              </a:endParaRPr>
            </a:p>
            <a:p>
              <a:pPr algn="r"/>
              <a:r>
                <a:rPr lang="zh-CN" altLang="en-US" sz="1100" b="1" dirty="0">
                  <a:solidFill>
                    <a:srgbClr val="FF0000"/>
                  </a:solidFill>
                  <a:latin typeface="微软雅黑" panose="020B0503020204020204" pitchFamily="34" charset="-122"/>
                  <a:ea typeface="微软雅黑" panose="020B0503020204020204" pitchFamily="34" charset="-122"/>
                </a:rPr>
                <a:t>约束文件</a:t>
              </a:r>
              <a:endParaRPr lang="en-US" altLang="zh-CN" sz="1100" b="1" dirty="0">
                <a:solidFill>
                  <a:srgbClr val="FF0000"/>
                </a:solidFill>
                <a:latin typeface="微软雅黑" panose="020B0503020204020204" pitchFamily="34" charset="-122"/>
                <a:ea typeface="微软雅黑" panose="020B0503020204020204" pitchFamily="34" charset="-122"/>
              </a:endParaRPr>
            </a:p>
            <a:p>
              <a:pPr algn="r"/>
              <a:r>
                <a:rPr lang="zh-CN" altLang="en-US" sz="1100" b="1" dirty="0">
                  <a:solidFill>
                    <a:srgbClr val="FF0000"/>
                  </a:solidFill>
                  <a:latin typeface="微软雅黑" panose="020B0503020204020204" pitchFamily="34" charset="-122"/>
                  <a:ea typeface="微软雅黑" panose="020B0503020204020204" pitchFamily="34" charset="-122"/>
                </a:rPr>
                <a:t>仿真文件</a:t>
              </a:r>
            </a:p>
          </p:txBody>
        </p:sp>
      </p:grpSp>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编写</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导入文件：</a:t>
            </a:r>
            <a:r>
              <a:rPr lang="zh-CN" altLang="en-US" sz="2400" b="1" dirty="0">
                <a:latin typeface="微软雅黑" panose="020B0503020204020204" pitchFamily="34" charset="-122"/>
                <a:ea typeface="微软雅黑" panose="020B0503020204020204" pitchFamily="34" charset="-122"/>
              </a:rPr>
              <a:t>设计文件，仿真文件，约束文件；</a:t>
            </a:r>
          </a:p>
        </p:txBody>
      </p:sp>
      <p:pic>
        <p:nvPicPr>
          <p:cNvPr id="7" name="图片 6"/>
          <p:cNvPicPr>
            <a:picLocks noChangeAspect="1"/>
          </p:cNvPicPr>
          <p:nvPr/>
        </p:nvPicPr>
        <p:blipFill>
          <a:blip r:embed="rId3"/>
          <a:stretch>
            <a:fillRect/>
          </a:stretch>
        </p:blipFill>
        <p:spPr>
          <a:xfrm>
            <a:off x="576675" y="2399636"/>
            <a:ext cx="4419959" cy="3025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p:cNvPicPr>
            <a:picLocks noChangeAspect="1"/>
          </p:cNvPicPr>
          <p:nvPr/>
        </p:nvPicPr>
        <p:blipFill>
          <a:blip r:embed="rId4"/>
          <a:stretch>
            <a:fillRect/>
          </a:stretch>
        </p:blipFill>
        <p:spPr>
          <a:xfrm>
            <a:off x="1081919" y="1719750"/>
            <a:ext cx="3967521" cy="3953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p:cNvPicPr>
            <a:picLocks noChangeAspect="1"/>
          </p:cNvPicPr>
          <p:nvPr/>
        </p:nvPicPr>
        <p:blipFill>
          <a:blip r:embed="rId5"/>
          <a:stretch>
            <a:fillRect/>
          </a:stretch>
        </p:blipFill>
        <p:spPr>
          <a:xfrm>
            <a:off x="1430374" y="1455103"/>
            <a:ext cx="4675808" cy="4482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p:cNvPicPr>
            <a:picLocks noChangeAspect="1"/>
          </p:cNvPicPr>
          <p:nvPr/>
        </p:nvPicPr>
        <p:blipFill>
          <a:blip r:embed="rId6"/>
          <a:stretch>
            <a:fillRect/>
          </a:stretch>
        </p:blipFill>
        <p:spPr>
          <a:xfrm>
            <a:off x="1797032" y="1814847"/>
            <a:ext cx="4224656" cy="41945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p:cNvPicPr>
            <a:picLocks noChangeAspect="1"/>
          </p:cNvPicPr>
          <p:nvPr/>
        </p:nvPicPr>
        <p:blipFill>
          <a:blip r:embed="rId7"/>
          <a:stretch>
            <a:fillRect/>
          </a:stretch>
        </p:blipFill>
        <p:spPr>
          <a:xfrm>
            <a:off x="2146602" y="1455103"/>
            <a:ext cx="6043949" cy="5128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0" name="组合 19"/>
          <p:cNvGrpSpPr/>
          <p:nvPr/>
        </p:nvGrpSpPr>
        <p:grpSpPr>
          <a:xfrm>
            <a:off x="975550" y="1719750"/>
            <a:ext cx="7110604" cy="4716795"/>
            <a:chOff x="975550" y="1719750"/>
            <a:chExt cx="7110604" cy="4716795"/>
          </a:xfrm>
        </p:grpSpPr>
        <p:grpSp>
          <p:nvGrpSpPr>
            <p:cNvPr id="18" name="组合 17"/>
            <p:cNvGrpSpPr/>
            <p:nvPr/>
          </p:nvGrpSpPr>
          <p:grpSpPr>
            <a:xfrm>
              <a:off x="975550" y="1719750"/>
              <a:ext cx="7110604" cy="4716795"/>
              <a:chOff x="975550" y="1719750"/>
              <a:chExt cx="7110604" cy="4716795"/>
            </a:xfrm>
          </p:grpSpPr>
          <p:pic>
            <p:nvPicPr>
              <p:cNvPr id="14" name="图片 13"/>
              <p:cNvPicPr>
                <a:picLocks noChangeAspect="1"/>
              </p:cNvPicPr>
              <p:nvPr/>
            </p:nvPicPr>
            <p:blipFill>
              <a:blip r:embed="rId8"/>
              <a:stretch>
                <a:fillRect/>
              </a:stretch>
            </p:blipFill>
            <p:spPr>
              <a:xfrm>
                <a:off x="975550" y="1719750"/>
                <a:ext cx="7110604" cy="4716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矩形 14"/>
              <p:cNvSpPr/>
              <p:nvPr/>
            </p:nvSpPr>
            <p:spPr>
              <a:xfrm>
                <a:off x="3065678" y="3092681"/>
                <a:ext cx="1463189" cy="168104"/>
              </a:xfrm>
              <a:prstGeom prst="rect">
                <a:avLst/>
              </a:prstGeom>
              <a:noFill/>
              <a:ln w="38100">
                <a:solidFill>
                  <a:srgbClr val="FF0000"/>
                </a:solidFill>
              </a:ln>
            </p:spPr>
            <p:txBody>
              <a:bodyPr rtlCol="0" anchor="ctr"/>
              <a:lstStyle/>
              <a:p>
                <a:pPr algn="ctr"/>
                <a:endParaRPr lang="zh-CN" altLang="en-US" sz="2400" dirty="0"/>
              </a:p>
            </p:txBody>
          </p:sp>
          <p:sp>
            <p:nvSpPr>
              <p:cNvPr id="16" name="矩形 15"/>
              <p:cNvSpPr/>
              <p:nvPr/>
            </p:nvSpPr>
            <p:spPr>
              <a:xfrm>
                <a:off x="3177765" y="3612435"/>
                <a:ext cx="1351102" cy="193968"/>
              </a:xfrm>
              <a:prstGeom prst="rect">
                <a:avLst/>
              </a:prstGeom>
              <a:noFill/>
              <a:ln w="38100">
                <a:solidFill>
                  <a:srgbClr val="FF0000"/>
                </a:solidFill>
              </a:ln>
            </p:spPr>
            <p:txBody>
              <a:bodyPr rtlCol="0" anchor="ctr"/>
              <a:lstStyle/>
              <a:p>
                <a:pPr algn="ctr"/>
                <a:endParaRPr lang="zh-CN" altLang="en-US" sz="2400" dirty="0"/>
              </a:p>
            </p:txBody>
          </p:sp>
          <p:sp>
            <p:nvSpPr>
              <p:cNvPr id="17" name="矩形 16"/>
              <p:cNvSpPr/>
              <p:nvPr/>
            </p:nvSpPr>
            <p:spPr>
              <a:xfrm>
                <a:off x="3177765" y="4125735"/>
                <a:ext cx="1463189" cy="168104"/>
              </a:xfrm>
              <a:prstGeom prst="rect">
                <a:avLst/>
              </a:prstGeom>
              <a:noFill/>
              <a:ln w="38100">
                <a:solidFill>
                  <a:srgbClr val="FF0000"/>
                </a:solidFill>
              </a:ln>
            </p:spPr>
            <p:txBody>
              <a:bodyPr rtlCol="0" anchor="ctr"/>
              <a:lstStyle/>
              <a:p>
                <a:pPr algn="ctr"/>
                <a:endParaRPr lang="zh-CN" altLang="en-US" sz="2400" dirty="0"/>
              </a:p>
            </p:txBody>
          </p:sp>
        </p:grpSp>
        <p:sp>
          <p:nvSpPr>
            <p:cNvPr id="19" name="矩形 18"/>
            <p:cNvSpPr/>
            <p:nvPr/>
          </p:nvSpPr>
          <p:spPr>
            <a:xfrm>
              <a:off x="2685934" y="2004227"/>
              <a:ext cx="4570482" cy="369332"/>
            </a:xfrm>
            <a:prstGeom prst="rect">
              <a:avLst/>
            </a:prstGeom>
            <a:solidFill>
              <a:schemeClr val="bg1"/>
            </a:solidFill>
            <a:ln w="28575">
              <a:solidFill>
                <a:schemeClr val="tx1"/>
              </a:solidFill>
            </a:ln>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rPr>
                <a:t>按照相同步骤，导入约束文件和仿真文件。</a:t>
              </a:r>
            </a:p>
          </p:txBody>
        </p:sp>
      </p:grpSp>
    </p:spTree>
    <p:extLst>
      <p:ext uri="{BB962C8B-B14F-4D97-AF65-F5344CB8AC3E}">
        <p14:creationId xmlns:p14="http://schemas.microsoft.com/office/powerpoint/2010/main" val="73596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编写程序：</a:t>
            </a:r>
            <a:r>
              <a:rPr lang="zh-CN" altLang="en-US" sz="2400" b="1" dirty="0">
                <a:latin typeface="微软雅黑" panose="020B0503020204020204" pitchFamily="34" charset="-122"/>
                <a:ea typeface="微软雅黑" panose="020B0503020204020204" pitchFamily="34" charset="-122"/>
              </a:rPr>
              <a:t>设计文件，仿真文件，约束文件；</a:t>
            </a:r>
          </a:p>
        </p:txBody>
      </p:sp>
      <p:pic>
        <p:nvPicPr>
          <p:cNvPr id="4" name="图片 3"/>
          <p:cNvPicPr>
            <a:picLocks noChangeAspect="1"/>
          </p:cNvPicPr>
          <p:nvPr/>
        </p:nvPicPr>
        <p:blipFill>
          <a:blip r:embed="rId2"/>
          <a:stretch>
            <a:fillRect/>
          </a:stretch>
        </p:blipFill>
        <p:spPr>
          <a:xfrm>
            <a:off x="581025" y="1259065"/>
            <a:ext cx="3028882" cy="5256000"/>
          </a:xfrm>
          <a:prstGeom prst="rect">
            <a:avLst/>
          </a:prstGeom>
        </p:spPr>
      </p:pic>
      <p:pic>
        <p:nvPicPr>
          <p:cNvPr id="8" name="图片 7"/>
          <p:cNvPicPr>
            <a:picLocks noChangeAspect="1"/>
          </p:cNvPicPr>
          <p:nvPr/>
        </p:nvPicPr>
        <p:blipFill>
          <a:blip r:embed="rId3"/>
          <a:stretch>
            <a:fillRect/>
          </a:stretch>
        </p:blipFill>
        <p:spPr>
          <a:xfrm>
            <a:off x="2824726" y="1259065"/>
            <a:ext cx="3205624" cy="5256000"/>
          </a:xfrm>
          <a:prstGeom prst="rect">
            <a:avLst/>
          </a:prstGeom>
        </p:spPr>
      </p:pic>
      <p:pic>
        <p:nvPicPr>
          <p:cNvPr id="7" name="图片 6"/>
          <p:cNvPicPr>
            <a:picLocks noChangeAspect="1"/>
          </p:cNvPicPr>
          <p:nvPr/>
        </p:nvPicPr>
        <p:blipFill>
          <a:blip r:embed="rId4"/>
          <a:stretch>
            <a:fillRect/>
          </a:stretch>
        </p:blipFill>
        <p:spPr>
          <a:xfrm>
            <a:off x="4927667" y="1259065"/>
            <a:ext cx="3777751" cy="5256000"/>
          </a:xfrm>
          <a:prstGeom prst="rect">
            <a:avLst/>
          </a:prstGeom>
        </p:spPr>
      </p:pic>
    </p:spTree>
    <p:extLst>
      <p:ext uri="{BB962C8B-B14F-4D97-AF65-F5344CB8AC3E}">
        <p14:creationId xmlns:p14="http://schemas.microsoft.com/office/powerpoint/2010/main" val="179970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课程概述</a:t>
            </a:r>
          </a:p>
        </p:txBody>
      </p:sp>
      <p:sp>
        <p:nvSpPr>
          <p:cNvPr id="3" name="矩形 2"/>
          <p:cNvSpPr/>
          <p:nvPr/>
        </p:nvSpPr>
        <p:spPr>
          <a:xfrm>
            <a:off x="265176" y="678010"/>
            <a:ext cx="8531352" cy="5567037"/>
          </a:xfrm>
          <a:prstGeom prst="rect">
            <a:avLst/>
          </a:prstGeom>
        </p:spPr>
        <p:txBody>
          <a:bodyPr wrap="square">
            <a:spAutoFit/>
          </a:bodyPr>
          <a:lstStyle/>
          <a:p>
            <a:pPr indent="5334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课程性质：</a:t>
            </a:r>
            <a:endParaRPr lang="en-US" altLang="zh-CN" sz="2400" b="1" dirty="0">
              <a:solidFill>
                <a:srgbClr val="FF0000"/>
              </a:solidFill>
              <a:latin typeface="微软雅黑" panose="020B0503020204020204" pitchFamily="34" charset="-122"/>
              <a:ea typeface="微软雅黑" panose="020B0503020204020204" pitchFamily="34" charset="-122"/>
            </a:endParaRPr>
          </a:p>
          <a:p>
            <a:pPr indent="533400">
              <a:lnSpc>
                <a:spcPct val="150000"/>
              </a:lnSpc>
            </a:pPr>
            <a:r>
              <a:rPr lang="zh-CN" altLang="en-US" sz="2400" b="1" dirty="0">
                <a:latin typeface="微软雅黑" panose="020B0503020204020204" pitchFamily="34" charset="-122"/>
                <a:ea typeface="微软雅黑" panose="020B0503020204020204" pitchFamily="34" charset="-122"/>
              </a:rPr>
              <a:t>专业核心课程、独立设置的实验课。</a:t>
            </a:r>
            <a:endParaRPr lang="en-US" altLang="zh-CN" sz="2400" b="1" dirty="0">
              <a:latin typeface="微软雅黑" panose="020B0503020204020204" pitchFamily="34" charset="-122"/>
              <a:ea typeface="微软雅黑" panose="020B0503020204020204" pitchFamily="34" charset="-122"/>
            </a:endParaRPr>
          </a:p>
          <a:p>
            <a:pPr indent="5334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目标及能力要求：</a:t>
            </a:r>
          </a:p>
          <a:p>
            <a:pPr indent="533400">
              <a:lnSpc>
                <a:spcPct val="150000"/>
              </a:lnSpc>
            </a:pPr>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掌握基本计算机系统硬件设计方法；</a:t>
            </a:r>
          </a:p>
          <a:p>
            <a:pPr indent="533400">
              <a:lnSpc>
                <a:spcPct val="150000"/>
              </a:lnSpc>
            </a:pPr>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掌握计算机硬件系统的分析方法、实验技能，能够通过文献查阅、分析或实验、实践，对复杂工程问题的影响因素和关键环节（要素）等进行分析鉴别；</a:t>
            </a:r>
          </a:p>
          <a:p>
            <a:pPr indent="533400">
              <a:lnSpc>
                <a:spcPct val="150000"/>
              </a:lnSpc>
            </a:pPr>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针对计算机硬件系统的原理，能够设计合理的实验方案进行设计验证；</a:t>
            </a:r>
          </a:p>
          <a:p>
            <a:pPr indent="533400">
              <a:lnSpc>
                <a:spcPct val="150000"/>
              </a:lnSpc>
            </a:pPr>
            <a:r>
              <a:rPr lang="en-US" altLang="zh-CN" sz="2400" b="1" dirty="0">
                <a:latin typeface="微软雅黑" panose="020B0503020204020204" pitchFamily="34" charset="-122"/>
                <a:ea typeface="微软雅黑" panose="020B0503020204020204" pitchFamily="34" charset="-122"/>
              </a:rPr>
              <a:t>4. </a:t>
            </a:r>
            <a:r>
              <a:rPr lang="zh-CN" altLang="en-US" sz="2400" b="1" dirty="0">
                <a:latin typeface="微软雅黑" panose="020B0503020204020204" pitchFamily="34" charset="-122"/>
                <a:ea typeface="微软雅黑" panose="020B0503020204020204" pitchFamily="34" charset="-122"/>
              </a:rPr>
              <a:t>使用现代硬件设计软件，完成计算机硬件系统设计。</a:t>
            </a:r>
            <a:endParaRPr lang="en-US" altLang="zh-CN" sz="2400" b="1" dirty="0">
              <a:solidFill>
                <a:schemeClr val="tx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796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编写程序：</a:t>
            </a:r>
            <a:r>
              <a:rPr lang="zh-CN" altLang="en-US" sz="2400" b="1" dirty="0">
                <a:latin typeface="微软雅黑" panose="020B0503020204020204" pitchFamily="34" charset="-122"/>
                <a:ea typeface="微软雅黑" panose="020B0503020204020204" pitchFamily="34" charset="-122"/>
              </a:rPr>
              <a:t>约束文件；</a:t>
            </a:r>
          </a:p>
        </p:txBody>
      </p:sp>
      <p:sp>
        <p:nvSpPr>
          <p:cNvPr id="4" name="矩形 3">
            <a:extLst>
              <a:ext uri="{FF2B5EF4-FFF2-40B4-BE49-F238E27FC236}">
                <a16:creationId xmlns:a16="http://schemas.microsoft.com/office/drawing/2014/main" id="{86BA7262-7BCB-48CE-9121-80D9B20C5409}"/>
              </a:ext>
            </a:extLst>
          </p:cNvPr>
          <p:cNvSpPr/>
          <p:nvPr/>
        </p:nvSpPr>
        <p:spPr>
          <a:xfrm>
            <a:off x="384049" y="1700212"/>
            <a:ext cx="8531352" cy="3705951"/>
          </a:xfrm>
          <a:prstGeom prst="rect">
            <a:avLst/>
          </a:prstGeom>
        </p:spPr>
        <p:txBody>
          <a:bodyPr wrap="square">
            <a:spAutoFit/>
          </a:bodyPr>
          <a:lstStyle/>
          <a:p>
            <a:pPr>
              <a:lnSpc>
                <a:spcPct val="150000"/>
              </a:lnSpc>
              <a:spcBef>
                <a:spcPts val="600"/>
              </a:spcBef>
              <a:spcAft>
                <a:spcPts val="600"/>
              </a:spcAft>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约束文件是描述模块的输入输出端口和开发板引脚的对应关系，格式：</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配置引脚：</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b="1" dirty="0">
                <a:latin typeface="微软雅黑" panose="020B0503020204020204" pitchFamily="34" charset="-122"/>
                <a:ea typeface="微软雅黑" panose="020B0503020204020204" pitchFamily="34" charset="-122"/>
              </a:rPr>
              <a:t>         set_property PACKAGE_PIN </a:t>
            </a:r>
            <a:r>
              <a:rPr lang="zh-CN" altLang="en-US" b="1" dirty="0">
                <a:solidFill>
                  <a:srgbClr val="FF0000"/>
                </a:solidFill>
                <a:latin typeface="微软雅黑" panose="020B0503020204020204" pitchFamily="34" charset="-122"/>
                <a:ea typeface="微软雅黑" panose="020B0503020204020204" pitchFamily="34" charset="-122"/>
              </a:rPr>
              <a:t>引脚名</a:t>
            </a:r>
            <a:r>
              <a:rPr lang="zh-CN" altLang="en-US" b="1" dirty="0">
                <a:latin typeface="微软雅黑" panose="020B0503020204020204" pitchFamily="34" charset="-122"/>
                <a:ea typeface="微软雅黑" panose="020B0503020204020204" pitchFamily="34" charset="-122"/>
              </a:rPr>
              <a:t> [get_ports </a:t>
            </a:r>
            <a:r>
              <a:rPr lang="zh-CN" altLang="en-US" b="1" dirty="0">
                <a:solidFill>
                  <a:srgbClr val="FF0000"/>
                </a:solidFill>
                <a:latin typeface="微软雅黑" panose="020B0503020204020204" pitchFamily="34" charset="-122"/>
                <a:ea typeface="微软雅黑" panose="020B0503020204020204" pitchFamily="34" charset="-122"/>
              </a:rPr>
              <a:t>模块端口变量名</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配置标准电压：</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b="1" dirty="0">
                <a:latin typeface="微软雅黑" panose="020B0503020204020204" pitchFamily="34" charset="-122"/>
                <a:ea typeface="微软雅黑" panose="020B0503020204020204" pitchFamily="34" charset="-122"/>
              </a:rPr>
              <a:t>         set_property IOSTANDARD LVCMOS33 [get_ports </a:t>
            </a:r>
            <a:r>
              <a:rPr lang="zh-CN" altLang="en-US" b="1" dirty="0">
                <a:solidFill>
                  <a:srgbClr val="FF0000"/>
                </a:solidFill>
                <a:latin typeface="微软雅黑" panose="020B0503020204020204" pitchFamily="34" charset="-122"/>
                <a:ea typeface="微软雅黑" panose="020B0503020204020204" pitchFamily="34" charset="-122"/>
              </a:rPr>
              <a:t>模块端口变量名</a:t>
            </a:r>
            <a:r>
              <a:rPr lang="zh-CN" altLang="en-US"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33794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编写程序：</a:t>
            </a:r>
            <a:r>
              <a:rPr lang="zh-CN" altLang="en-US" sz="2400" b="1" dirty="0">
                <a:latin typeface="微软雅黑" panose="020B0503020204020204" pitchFamily="34" charset="-122"/>
                <a:ea typeface="微软雅黑" panose="020B0503020204020204" pitchFamily="34" charset="-122"/>
              </a:rPr>
              <a:t>约束文件；</a:t>
            </a:r>
          </a:p>
        </p:txBody>
      </p:sp>
      <p:pic>
        <p:nvPicPr>
          <p:cNvPr id="9" name="图片 8">
            <a:extLst>
              <a:ext uri="{FF2B5EF4-FFF2-40B4-BE49-F238E27FC236}">
                <a16:creationId xmlns:a16="http://schemas.microsoft.com/office/drawing/2014/main" id="{30BC3240-7659-4A9F-9874-81E605452E8F}"/>
              </a:ext>
            </a:extLst>
          </p:cNvPr>
          <p:cNvPicPr>
            <a:picLocks noChangeAspect="1"/>
          </p:cNvPicPr>
          <p:nvPr/>
        </p:nvPicPr>
        <p:blipFill rotWithShape="1">
          <a:blip r:embed="rId2"/>
          <a:srcRect t="1" b="9428"/>
          <a:stretch/>
        </p:blipFill>
        <p:spPr>
          <a:xfrm>
            <a:off x="3697917" y="889149"/>
            <a:ext cx="4862513" cy="5583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E4AEA214-2EC9-4028-B871-33D4435D0C3B}"/>
              </a:ext>
            </a:extLst>
          </p:cNvPr>
          <p:cNvPicPr>
            <a:picLocks noChangeAspect="1"/>
          </p:cNvPicPr>
          <p:nvPr/>
        </p:nvPicPr>
        <p:blipFill rotWithShape="1">
          <a:blip r:embed="rId2"/>
          <a:srcRect t="3450" r="8899" b="87790"/>
          <a:stretch/>
        </p:blipFill>
        <p:spPr>
          <a:xfrm>
            <a:off x="440746" y="4389173"/>
            <a:ext cx="7800630" cy="950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1" name="组合 10">
            <a:extLst>
              <a:ext uri="{FF2B5EF4-FFF2-40B4-BE49-F238E27FC236}">
                <a16:creationId xmlns:a16="http://schemas.microsoft.com/office/drawing/2014/main" id="{ED5E05AD-A5CA-46A7-8F1A-1B41E0C62EAE}"/>
              </a:ext>
            </a:extLst>
          </p:cNvPr>
          <p:cNvGrpSpPr/>
          <p:nvPr/>
        </p:nvGrpSpPr>
        <p:grpSpPr>
          <a:xfrm>
            <a:off x="2508673" y="3428997"/>
            <a:ext cx="6051756" cy="1821761"/>
            <a:chOff x="7035800" y="1648355"/>
            <a:chExt cx="3436647" cy="1151809"/>
          </a:xfrm>
        </p:grpSpPr>
        <p:grpSp>
          <p:nvGrpSpPr>
            <p:cNvPr id="12" name="组合 11">
              <a:extLst>
                <a:ext uri="{FF2B5EF4-FFF2-40B4-BE49-F238E27FC236}">
                  <a16:creationId xmlns:a16="http://schemas.microsoft.com/office/drawing/2014/main" id="{F3407616-93D1-40B5-AFCA-06117469B266}"/>
                </a:ext>
              </a:extLst>
            </p:cNvPr>
            <p:cNvGrpSpPr/>
            <p:nvPr/>
          </p:nvGrpSpPr>
          <p:grpSpPr>
            <a:xfrm>
              <a:off x="7035800" y="2324100"/>
              <a:ext cx="1117700" cy="215900"/>
              <a:chOff x="2616200" y="800100"/>
              <a:chExt cx="1117700" cy="215900"/>
            </a:xfrm>
          </p:grpSpPr>
          <p:sp>
            <p:nvSpPr>
              <p:cNvPr id="21" name="矩形: 圆角 20">
                <a:extLst>
                  <a:ext uri="{FF2B5EF4-FFF2-40B4-BE49-F238E27FC236}">
                    <a16:creationId xmlns:a16="http://schemas.microsoft.com/office/drawing/2014/main" id="{BB91B355-EB57-4B44-B4F5-2B9759EC4B52}"/>
                  </a:ext>
                </a:extLst>
              </p:cNvPr>
              <p:cNvSpPr/>
              <p:nvPr/>
            </p:nvSpPr>
            <p:spPr>
              <a:xfrm>
                <a:off x="3517900" y="800100"/>
                <a:ext cx="216000" cy="2159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29FB2377-13AA-4E77-AD54-AA8A6B44336F}"/>
                  </a:ext>
                </a:extLst>
              </p:cNvPr>
              <p:cNvCxnSpPr/>
              <p:nvPr/>
            </p:nvCxnSpPr>
            <p:spPr>
              <a:xfrm>
                <a:off x="2616200" y="1016000"/>
                <a:ext cx="97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0FC92FE0-32AD-4802-A965-17ABDA2D8D5C}"/>
                </a:ext>
              </a:extLst>
            </p:cNvPr>
            <p:cNvGrpSpPr/>
            <p:nvPr/>
          </p:nvGrpSpPr>
          <p:grpSpPr>
            <a:xfrm>
              <a:off x="8243391" y="2324100"/>
              <a:ext cx="1261698" cy="215900"/>
              <a:chOff x="2616200" y="800100"/>
              <a:chExt cx="1261698" cy="215900"/>
            </a:xfrm>
          </p:grpSpPr>
          <p:sp>
            <p:nvSpPr>
              <p:cNvPr id="19" name="矩形: 圆角 18">
                <a:extLst>
                  <a:ext uri="{FF2B5EF4-FFF2-40B4-BE49-F238E27FC236}">
                    <a16:creationId xmlns:a16="http://schemas.microsoft.com/office/drawing/2014/main" id="{4ECF51D3-CCEF-4461-82FB-73513FB788F8}"/>
                  </a:ext>
                </a:extLst>
              </p:cNvPr>
              <p:cNvSpPr/>
              <p:nvPr/>
            </p:nvSpPr>
            <p:spPr>
              <a:xfrm>
                <a:off x="3517898" y="800100"/>
                <a:ext cx="360000" cy="2158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5203FE18-58AE-4144-ABD8-11AE9EDC2401}"/>
                  </a:ext>
                </a:extLst>
              </p:cNvPr>
              <p:cNvCxnSpPr/>
              <p:nvPr/>
            </p:nvCxnSpPr>
            <p:spPr>
              <a:xfrm>
                <a:off x="2616200" y="1016000"/>
                <a:ext cx="97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548E0911-4FE6-4E18-BBDA-96ED54954C83}"/>
                </a:ext>
              </a:extLst>
            </p:cNvPr>
            <p:cNvGrpSpPr/>
            <p:nvPr/>
          </p:nvGrpSpPr>
          <p:grpSpPr>
            <a:xfrm>
              <a:off x="8938716" y="2584264"/>
              <a:ext cx="1261698" cy="215900"/>
              <a:chOff x="2616200" y="800100"/>
              <a:chExt cx="1261698" cy="215900"/>
            </a:xfrm>
          </p:grpSpPr>
          <p:sp>
            <p:nvSpPr>
              <p:cNvPr id="17" name="矩形: 圆角 16">
                <a:extLst>
                  <a:ext uri="{FF2B5EF4-FFF2-40B4-BE49-F238E27FC236}">
                    <a16:creationId xmlns:a16="http://schemas.microsoft.com/office/drawing/2014/main" id="{2D2E6F78-427C-4D36-A442-B6C6D31FBE48}"/>
                  </a:ext>
                </a:extLst>
              </p:cNvPr>
              <p:cNvSpPr/>
              <p:nvPr/>
            </p:nvSpPr>
            <p:spPr>
              <a:xfrm>
                <a:off x="3517898" y="800100"/>
                <a:ext cx="360000" cy="2158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67283FD5-166D-451C-AF00-14142F0DDB5B}"/>
                  </a:ext>
                </a:extLst>
              </p:cNvPr>
              <p:cNvCxnSpPr/>
              <p:nvPr/>
            </p:nvCxnSpPr>
            <p:spPr>
              <a:xfrm>
                <a:off x="2616200" y="1016000"/>
                <a:ext cx="97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对话气泡: 矩形 14">
              <a:extLst>
                <a:ext uri="{FF2B5EF4-FFF2-40B4-BE49-F238E27FC236}">
                  <a16:creationId xmlns:a16="http://schemas.microsoft.com/office/drawing/2014/main" id="{802B4A25-593F-4E2A-AB75-531B6AE21988}"/>
                </a:ext>
              </a:extLst>
            </p:cNvPr>
            <p:cNvSpPr/>
            <p:nvPr/>
          </p:nvSpPr>
          <p:spPr>
            <a:xfrm>
              <a:off x="7352110" y="1648356"/>
              <a:ext cx="585390" cy="434693"/>
            </a:xfrm>
            <a:prstGeom prst="wedgeRectCallout">
              <a:avLst>
                <a:gd name="adj1" fmla="val 50731"/>
                <a:gd name="adj2" fmla="val 113106"/>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开发板</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ctr"/>
              <a:r>
                <a:rPr lang="zh-CN" altLang="en-US" sz="2000" b="1" dirty="0">
                  <a:solidFill>
                    <a:srgbClr val="FF0000"/>
                  </a:solidFill>
                  <a:latin typeface="微软雅黑" panose="020B0503020204020204" pitchFamily="34" charset="-122"/>
                  <a:ea typeface="微软雅黑" panose="020B0503020204020204" pitchFamily="34" charset="-122"/>
                </a:rPr>
                <a:t>引脚</a:t>
              </a:r>
            </a:p>
          </p:txBody>
        </p:sp>
        <p:sp>
          <p:nvSpPr>
            <p:cNvPr id="16" name="对话气泡: 矩形 15">
              <a:extLst>
                <a:ext uri="{FF2B5EF4-FFF2-40B4-BE49-F238E27FC236}">
                  <a16:creationId xmlns:a16="http://schemas.microsoft.com/office/drawing/2014/main" id="{F76C61C2-E293-4290-82CA-DC8DA27D3473}"/>
                </a:ext>
              </a:extLst>
            </p:cNvPr>
            <p:cNvSpPr/>
            <p:nvPr/>
          </p:nvSpPr>
          <p:spPr>
            <a:xfrm>
              <a:off x="9840414" y="1648355"/>
              <a:ext cx="632033" cy="434694"/>
            </a:xfrm>
            <a:prstGeom prst="wedgeRectCallout">
              <a:avLst>
                <a:gd name="adj1" fmla="val -96953"/>
                <a:gd name="adj2" fmla="val 136519"/>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模块端口变量</a:t>
              </a:r>
            </a:p>
          </p:txBody>
        </p:sp>
      </p:grpSp>
      <p:sp>
        <p:nvSpPr>
          <p:cNvPr id="23" name="文本框 22">
            <a:extLst>
              <a:ext uri="{FF2B5EF4-FFF2-40B4-BE49-F238E27FC236}">
                <a16:creationId xmlns:a16="http://schemas.microsoft.com/office/drawing/2014/main" id="{96CBFF4A-9EA9-4863-93F2-DAB9FFCA6255}"/>
              </a:ext>
            </a:extLst>
          </p:cNvPr>
          <p:cNvSpPr txBox="1"/>
          <p:nvPr/>
        </p:nvSpPr>
        <p:spPr>
          <a:xfrm>
            <a:off x="550862" y="1531707"/>
            <a:ext cx="2452916"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XDC_Basys3.xdc</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333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编写程序：</a:t>
            </a:r>
            <a:r>
              <a:rPr lang="zh-CN" altLang="en-US" sz="2400" b="1" dirty="0">
                <a:latin typeface="微软雅黑" panose="020B0503020204020204" pitchFamily="34" charset="-122"/>
                <a:ea typeface="微软雅黑" panose="020B0503020204020204" pitchFamily="34" charset="-122"/>
              </a:rPr>
              <a:t>约束文件；</a:t>
            </a:r>
          </a:p>
        </p:txBody>
      </p:sp>
      <p:pic>
        <p:nvPicPr>
          <p:cNvPr id="4" name="图片 3">
            <a:extLst>
              <a:ext uri="{FF2B5EF4-FFF2-40B4-BE49-F238E27FC236}">
                <a16:creationId xmlns:a16="http://schemas.microsoft.com/office/drawing/2014/main" id="{8E9508E2-E9FB-4C0C-A113-8E75DC8F2575}"/>
              </a:ext>
            </a:extLst>
          </p:cNvPr>
          <p:cNvPicPr>
            <a:picLocks noChangeAspect="1"/>
          </p:cNvPicPr>
          <p:nvPr/>
        </p:nvPicPr>
        <p:blipFill rotWithShape="1">
          <a:blip r:embed="rId2"/>
          <a:srcRect b="10127"/>
          <a:stretch/>
        </p:blipFill>
        <p:spPr>
          <a:xfrm>
            <a:off x="2748613" y="1197770"/>
            <a:ext cx="5932536" cy="5188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a:extLst>
              <a:ext uri="{FF2B5EF4-FFF2-40B4-BE49-F238E27FC236}">
                <a16:creationId xmlns:a16="http://schemas.microsoft.com/office/drawing/2014/main" id="{89B1D6AE-42A5-4ACD-B56A-B0C0A981947B}"/>
              </a:ext>
            </a:extLst>
          </p:cNvPr>
          <p:cNvPicPr>
            <a:picLocks noChangeAspect="1"/>
          </p:cNvPicPr>
          <p:nvPr/>
        </p:nvPicPr>
        <p:blipFill rotWithShape="1">
          <a:blip r:embed="rId2"/>
          <a:srcRect t="4019" b="91145"/>
          <a:stretch/>
        </p:blipFill>
        <p:spPr>
          <a:xfrm>
            <a:off x="662081" y="4539672"/>
            <a:ext cx="8134447" cy="3828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 name="组合 5">
            <a:extLst>
              <a:ext uri="{FF2B5EF4-FFF2-40B4-BE49-F238E27FC236}">
                <a16:creationId xmlns:a16="http://schemas.microsoft.com/office/drawing/2014/main" id="{C388B753-49A5-488F-859C-EE006A6D8893}"/>
              </a:ext>
            </a:extLst>
          </p:cNvPr>
          <p:cNvGrpSpPr/>
          <p:nvPr/>
        </p:nvGrpSpPr>
        <p:grpSpPr>
          <a:xfrm>
            <a:off x="2805765" y="3451882"/>
            <a:ext cx="5934533" cy="1391578"/>
            <a:chOff x="6698370" y="1144588"/>
            <a:chExt cx="4773772" cy="1206500"/>
          </a:xfrm>
        </p:grpSpPr>
        <p:grpSp>
          <p:nvGrpSpPr>
            <p:cNvPr id="7" name="组合 6">
              <a:extLst>
                <a:ext uri="{FF2B5EF4-FFF2-40B4-BE49-F238E27FC236}">
                  <a16:creationId xmlns:a16="http://schemas.microsoft.com/office/drawing/2014/main" id="{08D17190-A6CA-48A6-8F48-EB14FC1D93DE}"/>
                </a:ext>
              </a:extLst>
            </p:cNvPr>
            <p:cNvGrpSpPr/>
            <p:nvPr/>
          </p:nvGrpSpPr>
          <p:grpSpPr>
            <a:xfrm>
              <a:off x="6698370" y="2135188"/>
              <a:ext cx="1177000" cy="215900"/>
              <a:chOff x="2616200" y="800100"/>
              <a:chExt cx="1177000" cy="215900"/>
            </a:xfrm>
          </p:grpSpPr>
          <p:sp>
            <p:nvSpPr>
              <p:cNvPr id="13" name="矩形: 圆角 12">
                <a:extLst>
                  <a:ext uri="{FF2B5EF4-FFF2-40B4-BE49-F238E27FC236}">
                    <a16:creationId xmlns:a16="http://schemas.microsoft.com/office/drawing/2014/main" id="{4CD30201-113B-4865-A780-2C4A84D8C786}"/>
                  </a:ext>
                </a:extLst>
              </p:cNvPr>
              <p:cNvSpPr/>
              <p:nvPr/>
            </p:nvSpPr>
            <p:spPr>
              <a:xfrm>
                <a:off x="3505200" y="800100"/>
                <a:ext cx="288000" cy="2159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a:extLst>
                  <a:ext uri="{FF2B5EF4-FFF2-40B4-BE49-F238E27FC236}">
                    <a16:creationId xmlns:a16="http://schemas.microsoft.com/office/drawing/2014/main" id="{5FC6706F-7096-4896-A32E-EF0F1E9226EE}"/>
                  </a:ext>
                </a:extLst>
              </p:cNvPr>
              <p:cNvCxnSpPr/>
              <p:nvPr/>
            </p:nvCxnSpPr>
            <p:spPr>
              <a:xfrm>
                <a:off x="2616200" y="1016000"/>
                <a:ext cx="97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55A07FAC-DCFE-40D2-BABE-CDD2DECD466B}"/>
                </a:ext>
              </a:extLst>
            </p:cNvPr>
            <p:cNvGrpSpPr/>
            <p:nvPr/>
          </p:nvGrpSpPr>
          <p:grpSpPr>
            <a:xfrm>
              <a:off x="9479570" y="2135188"/>
              <a:ext cx="1837700" cy="215900"/>
              <a:chOff x="2616200" y="800100"/>
              <a:chExt cx="1837700" cy="215900"/>
            </a:xfrm>
          </p:grpSpPr>
          <p:sp>
            <p:nvSpPr>
              <p:cNvPr id="11" name="矩形: 圆角 10">
                <a:extLst>
                  <a:ext uri="{FF2B5EF4-FFF2-40B4-BE49-F238E27FC236}">
                    <a16:creationId xmlns:a16="http://schemas.microsoft.com/office/drawing/2014/main" id="{60BB4E6C-887C-4882-BE6A-27FA82F9D5B0}"/>
                  </a:ext>
                </a:extLst>
              </p:cNvPr>
              <p:cNvSpPr/>
              <p:nvPr/>
            </p:nvSpPr>
            <p:spPr>
              <a:xfrm>
                <a:off x="3517900" y="800100"/>
                <a:ext cx="936000" cy="2159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2" name="直接连接符 11">
                <a:extLst>
                  <a:ext uri="{FF2B5EF4-FFF2-40B4-BE49-F238E27FC236}">
                    <a16:creationId xmlns:a16="http://schemas.microsoft.com/office/drawing/2014/main" id="{F5FB969E-B5D5-4CC3-98F1-2C02A5E51E97}"/>
                  </a:ext>
                </a:extLst>
              </p:cNvPr>
              <p:cNvCxnSpPr/>
              <p:nvPr/>
            </p:nvCxnSpPr>
            <p:spPr>
              <a:xfrm>
                <a:off x="2616200" y="1016000"/>
                <a:ext cx="972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对话气泡: 矩形 8">
              <a:extLst>
                <a:ext uri="{FF2B5EF4-FFF2-40B4-BE49-F238E27FC236}">
                  <a16:creationId xmlns:a16="http://schemas.microsoft.com/office/drawing/2014/main" id="{0161B9F9-C11E-421D-944C-7232D540A370}"/>
                </a:ext>
              </a:extLst>
            </p:cNvPr>
            <p:cNvSpPr/>
            <p:nvPr/>
          </p:nvSpPr>
          <p:spPr>
            <a:xfrm>
              <a:off x="7184370" y="1144588"/>
              <a:ext cx="901700" cy="647700"/>
            </a:xfrm>
            <a:prstGeom prst="wedgeRectCallout">
              <a:avLst>
                <a:gd name="adj1" fmla="val 16794"/>
                <a:gd name="adj2" fmla="val 99465"/>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开发板</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ctr"/>
              <a:r>
                <a:rPr lang="zh-CN" altLang="en-US" sz="2000" b="1" dirty="0">
                  <a:solidFill>
                    <a:srgbClr val="FF0000"/>
                  </a:solidFill>
                  <a:latin typeface="微软雅黑" panose="020B0503020204020204" pitchFamily="34" charset="-122"/>
                  <a:ea typeface="微软雅黑" panose="020B0503020204020204" pitchFamily="34" charset="-122"/>
                </a:rPr>
                <a:t>引脚</a:t>
              </a:r>
            </a:p>
          </p:txBody>
        </p:sp>
        <p:sp>
          <p:nvSpPr>
            <p:cNvPr id="10" name="对话气泡: 矩形 9">
              <a:extLst>
                <a:ext uri="{FF2B5EF4-FFF2-40B4-BE49-F238E27FC236}">
                  <a16:creationId xmlns:a16="http://schemas.microsoft.com/office/drawing/2014/main" id="{42C82822-D5F0-422D-88D0-3EA5593AD9A9}"/>
                </a:ext>
              </a:extLst>
            </p:cNvPr>
            <p:cNvSpPr/>
            <p:nvPr/>
          </p:nvSpPr>
          <p:spPr>
            <a:xfrm>
              <a:off x="10570442" y="1144838"/>
              <a:ext cx="901700" cy="647700"/>
            </a:xfrm>
            <a:prstGeom prst="wedgeRectCallout">
              <a:avLst>
                <a:gd name="adj1" fmla="val -11375"/>
                <a:gd name="adj2" fmla="val 97504"/>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模块端口变量</a:t>
              </a:r>
            </a:p>
          </p:txBody>
        </p:sp>
      </p:grpSp>
      <p:sp>
        <p:nvSpPr>
          <p:cNvPr id="15" name="文本框 14">
            <a:extLst>
              <a:ext uri="{FF2B5EF4-FFF2-40B4-BE49-F238E27FC236}">
                <a16:creationId xmlns:a16="http://schemas.microsoft.com/office/drawing/2014/main" id="{B21908E5-65D2-4972-A13A-C80630CD428B}"/>
              </a:ext>
            </a:extLst>
          </p:cNvPr>
          <p:cNvSpPr txBox="1"/>
          <p:nvPr/>
        </p:nvSpPr>
        <p:spPr>
          <a:xfrm>
            <a:off x="457780" y="1665259"/>
            <a:ext cx="229742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XDC_EGo1.xdc</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585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2"/>
          <a:stretch>
            <a:fillRect/>
          </a:stretch>
        </p:blipFill>
        <p:spPr>
          <a:xfrm>
            <a:off x="425750" y="1259067"/>
            <a:ext cx="4249135" cy="4808854"/>
          </a:xfrm>
          <a:prstGeom prst="rect">
            <a:avLst/>
          </a:prstGeom>
        </p:spPr>
      </p:pic>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顶层模块：</a:t>
            </a:r>
            <a:r>
              <a:rPr lang="zh-CN" altLang="en-US" sz="2400" b="1" dirty="0">
                <a:latin typeface="微软雅黑" panose="020B0503020204020204" pitchFamily="34" charset="-122"/>
                <a:ea typeface="微软雅黑" panose="020B0503020204020204" pitchFamily="34" charset="-122"/>
              </a:rPr>
              <a:t>类似于</a:t>
            </a:r>
            <a:r>
              <a:rPr lang="en-US" altLang="zh-CN" sz="2400" b="1" dirty="0">
                <a:latin typeface="微软雅黑" panose="020B0503020204020204" pitchFamily="34" charset="-122"/>
                <a:ea typeface="微软雅黑" panose="020B0503020204020204" pitchFamily="34" charset="-122"/>
              </a:rPr>
              <a:t>main</a:t>
            </a:r>
            <a:r>
              <a:rPr lang="zh-CN" altLang="en-US" sz="2400" b="1" dirty="0">
                <a:latin typeface="微软雅黑" panose="020B0503020204020204" pitchFamily="34" charset="-122"/>
                <a:ea typeface="微软雅黑" panose="020B0503020204020204" pitchFamily="34" charset="-122"/>
              </a:rPr>
              <a:t>函数，模块入口。</a:t>
            </a:r>
            <a:r>
              <a:rPr lang="en-US" altLang="zh-CN" sz="2400" b="1" dirty="0">
                <a:solidFill>
                  <a:srgbClr val="FF0000"/>
                </a:solidFill>
                <a:latin typeface="微软雅黑" panose="020B0503020204020204" pitchFamily="34" charset="-122"/>
                <a:ea typeface="微软雅黑" panose="020B0503020204020204" pitchFamily="34" charset="-122"/>
              </a:rPr>
              <a:t>Set as Top</a:t>
            </a:r>
            <a:endParaRPr lang="zh-CN" altLang="en-US" sz="2400" b="1" dirty="0">
              <a:latin typeface="微软雅黑" panose="020B0503020204020204" pitchFamily="34" charset="-122"/>
              <a:ea typeface="微软雅黑" panose="020B0503020204020204" pitchFamily="34" charset="-122"/>
            </a:endParaRPr>
          </a:p>
        </p:txBody>
      </p:sp>
      <p:grpSp>
        <p:nvGrpSpPr>
          <p:cNvPr id="57" name="组合 56"/>
          <p:cNvGrpSpPr/>
          <p:nvPr/>
        </p:nvGrpSpPr>
        <p:grpSpPr>
          <a:xfrm>
            <a:off x="425750" y="2586019"/>
            <a:ext cx="4156858" cy="2567792"/>
            <a:chOff x="425750" y="2586019"/>
            <a:chExt cx="4156858" cy="2567792"/>
          </a:xfrm>
        </p:grpSpPr>
        <p:sp>
          <p:nvSpPr>
            <p:cNvPr id="8" name="圆角矩形 7"/>
            <p:cNvSpPr/>
            <p:nvPr/>
          </p:nvSpPr>
          <p:spPr>
            <a:xfrm>
              <a:off x="2417064" y="2586019"/>
              <a:ext cx="2165544" cy="398721"/>
            </a:xfrm>
            <a:prstGeom prst="roundRect">
              <a:avLst/>
            </a:prstGeom>
            <a:noFill/>
            <a:ln w="38100">
              <a:solidFill>
                <a:srgbClr val="FF0000"/>
              </a:solidFill>
            </a:ln>
          </p:spPr>
          <p:txBody>
            <a:bodyPr rtlCol="0" anchor="ctr"/>
            <a:lstStyle/>
            <a:p>
              <a:pPr algn="ctr"/>
              <a:endParaRPr lang="zh-CN" altLang="en-US" sz="2400" dirty="0"/>
            </a:p>
          </p:txBody>
        </p:sp>
        <p:sp>
          <p:nvSpPr>
            <p:cNvPr id="14" name="圆角矩形 13"/>
            <p:cNvSpPr/>
            <p:nvPr/>
          </p:nvSpPr>
          <p:spPr>
            <a:xfrm>
              <a:off x="425750" y="4028536"/>
              <a:ext cx="1032114" cy="1125275"/>
            </a:xfrm>
            <a:prstGeom prst="roundRect">
              <a:avLst/>
            </a:prstGeom>
            <a:noFill/>
            <a:ln w="38100">
              <a:solidFill>
                <a:srgbClr val="FF0000"/>
              </a:solidFill>
            </a:ln>
          </p:spPr>
          <p:txBody>
            <a:bodyPr rtlCol="0" anchor="ctr"/>
            <a:lstStyle/>
            <a:p>
              <a:pPr algn="ctr"/>
              <a:endParaRPr lang="zh-CN" altLang="en-US" sz="2400" dirty="0"/>
            </a:p>
          </p:txBody>
        </p:sp>
        <p:cxnSp>
          <p:nvCxnSpPr>
            <p:cNvPr id="17" name="直接箭头连接符 16"/>
            <p:cNvCxnSpPr>
              <a:stCxn id="14" idx="3"/>
              <a:endCxn id="8" idx="1"/>
            </p:cNvCxnSpPr>
            <p:nvPr/>
          </p:nvCxnSpPr>
          <p:spPr>
            <a:xfrm flipV="1">
              <a:off x="1457864" y="2785380"/>
              <a:ext cx="959200" cy="18057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410206" y="3548545"/>
            <a:ext cx="4162068" cy="745895"/>
            <a:chOff x="410206" y="3548545"/>
            <a:chExt cx="4162068" cy="745895"/>
          </a:xfrm>
        </p:grpSpPr>
        <p:sp>
          <p:nvSpPr>
            <p:cNvPr id="13" name="圆角矩形 12"/>
            <p:cNvSpPr/>
            <p:nvPr/>
          </p:nvSpPr>
          <p:spPr>
            <a:xfrm>
              <a:off x="410206" y="3732506"/>
              <a:ext cx="1047658" cy="215661"/>
            </a:xfrm>
            <a:prstGeom prst="roundRect">
              <a:avLst/>
            </a:prstGeom>
            <a:noFill/>
            <a:ln w="38100">
              <a:solidFill>
                <a:srgbClr val="FF0000"/>
              </a:solidFill>
            </a:ln>
          </p:spPr>
          <p:txBody>
            <a:bodyPr rtlCol="0" anchor="ctr"/>
            <a:lstStyle/>
            <a:p>
              <a:pPr algn="ctr"/>
              <a:endParaRPr lang="zh-CN" altLang="en-US" sz="2400" dirty="0"/>
            </a:p>
          </p:txBody>
        </p:sp>
        <p:cxnSp>
          <p:nvCxnSpPr>
            <p:cNvPr id="16" name="直接箭头连接符 15"/>
            <p:cNvCxnSpPr>
              <a:stCxn id="13" idx="3"/>
              <a:endCxn id="22" idx="1"/>
            </p:cNvCxnSpPr>
            <p:nvPr/>
          </p:nvCxnSpPr>
          <p:spPr>
            <a:xfrm>
              <a:off x="1457864" y="3840337"/>
              <a:ext cx="948866" cy="811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2406730" y="3548545"/>
              <a:ext cx="2165544" cy="745895"/>
            </a:xfrm>
            <a:prstGeom prst="roundRect">
              <a:avLst/>
            </a:prstGeom>
            <a:noFill/>
            <a:ln w="38100">
              <a:solidFill>
                <a:srgbClr val="FF0000"/>
              </a:solidFill>
            </a:ln>
          </p:spPr>
          <p:txBody>
            <a:bodyPr rtlCol="0" anchor="ctr"/>
            <a:lstStyle/>
            <a:p>
              <a:pPr algn="ctr"/>
              <a:endParaRPr lang="zh-CN" altLang="en-US" sz="2400" dirty="0"/>
            </a:p>
          </p:txBody>
        </p:sp>
      </p:grpSp>
      <p:grpSp>
        <p:nvGrpSpPr>
          <p:cNvPr id="50" name="组合 49"/>
          <p:cNvGrpSpPr/>
          <p:nvPr/>
        </p:nvGrpSpPr>
        <p:grpSpPr>
          <a:xfrm>
            <a:off x="2023770" y="1186838"/>
            <a:ext cx="6251096" cy="5306995"/>
            <a:chOff x="4782647" y="1336629"/>
            <a:chExt cx="6251096" cy="5306995"/>
          </a:xfrm>
        </p:grpSpPr>
        <p:pic>
          <p:nvPicPr>
            <p:cNvPr id="4" name="图片 3"/>
            <p:cNvPicPr>
              <a:picLocks noChangeAspect="1"/>
            </p:cNvPicPr>
            <p:nvPr/>
          </p:nvPicPr>
          <p:blipFill rotWithShape="1">
            <a:blip r:embed="rId3"/>
            <a:srcRect l="28160" t="10641" r="19482" b="10336"/>
            <a:stretch/>
          </p:blipFill>
          <p:spPr>
            <a:xfrm>
              <a:off x="4782647" y="1336629"/>
              <a:ext cx="6251096" cy="5306995"/>
            </a:xfrm>
            <a:prstGeom prst="rect">
              <a:avLst/>
            </a:prstGeom>
          </p:spPr>
        </p:pic>
        <p:sp>
          <p:nvSpPr>
            <p:cNvPr id="12" name="圆角矩形 11"/>
            <p:cNvSpPr/>
            <p:nvPr/>
          </p:nvSpPr>
          <p:spPr>
            <a:xfrm>
              <a:off x="7805895" y="5430329"/>
              <a:ext cx="1338105" cy="185467"/>
            </a:xfrm>
            <a:prstGeom prst="roundRect">
              <a:avLst/>
            </a:prstGeom>
            <a:noFill/>
            <a:ln w="38100">
              <a:solidFill>
                <a:srgbClr val="FF0000"/>
              </a:solidFill>
            </a:ln>
          </p:spPr>
          <p:txBody>
            <a:bodyPr rtlCol="0" anchor="ctr"/>
            <a:lstStyle/>
            <a:p>
              <a:pPr algn="ctr"/>
              <a:endParaRPr lang="zh-CN" altLang="en-US" sz="2400" dirty="0"/>
            </a:p>
          </p:txBody>
        </p:sp>
      </p:grpSp>
      <p:pic>
        <p:nvPicPr>
          <p:cNvPr id="59" name="图片 58"/>
          <p:cNvPicPr>
            <a:picLocks noChangeAspect="1"/>
          </p:cNvPicPr>
          <p:nvPr/>
        </p:nvPicPr>
        <p:blipFill>
          <a:blip r:embed="rId4"/>
          <a:stretch>
            <a:fillRect/>
          </a:stretch>
        </p:blipFill>
        <p:spPr>
          <a:xfrm>
            <a:off x="924888" y="1738054"/>
            <a:ext cx="7531081" cy="491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433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left)">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up)">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SIMULATION</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73781" y="1336629"/>
            <a:ext cx="8307514" cy="4604349"/>
            <a:chOff x="265175" y="1485899"/>
            <a:chExt cx="8307514" cy="4604349"/>
          </a:xfrm>
        </p:grpSpPr>
        <p:pic>
          <p:nvPicPr>
            <p:cNvPr id="4" name="图片 3"/>
            <p:cNvPicPr>
              <a:picLocks noChangeAspect="1"/>
            </p:cNvPicPr>
            <p:nvPr/>
          </p:nvPicPr>
          <p:blipFill rotWithShape="1">
            <a:blip r:embed="rId2"/>
            <a:srcRect l="28275" t="10627" r="20325" b="38623"/>
            <a:stretch/>
          </p:blipFill>
          <p:spPr>
            <a:xfrm>
              <a:off x="282386" y="1485899"/>
              <a:ext cx="8290303" cy="4604349"/>
            </a:xfrm>
            <a:prstGeom prst="rect">
              <a:avLst/>
            </a:prstGeom>
          </p:spPr>
        </p:pic>
        <p:sp>
          <p:nvSpPr>
            <p:cNvPr id="12" name="矩形 11"/>
            <p:cNvSpPr/>
            <p:nvPr/>
          </p:nvSpPr>
          <p:spPr>
            <a:xfrm>
              <a:off x="265175" y="4137278"/>
              <a:ext cx="2503903" cy="641755"/>
            </a:xfrm>
            <a:prstGeom prst="rect">
              <a:avLst/>
            </a:prstGeom>
            <a:noFill/>
            <a:ln w="28575">
              <a:solidFill>
                <a:srgbClr val="FF0000"/>
              </a:solidFill>
            </a:ln>
          </p:spPr>
          <p:txBody>
            <a:bodyPr rtlCol="0" anchor="ctr"/>
            <a:lstStyle/>
            <a:p>
              <a:pPr algn="ctr"/>
              <a:endParaRPr lang="zh-CN" altLang="en-US" sz="2400" dirty="0"/>
            </a:p>
          </p:txBody>
        </p:sp>
      </p:grpSp>
      <p:pic>
        <p:nvPicPr>
          <p:cNvPr id="11" name="图片 10"/>
          <p:cNvPicPr>
            <a:picLocks noChangeAspect="1"/>
          </p:cNvPicPr>
          <p:nvPr/>
        </p:nvPicPr>
        <p:blipFill>
          <a:blip r:embed="rId3"/>
          <a:stretch>
            <a:fillRect/>
          </a:stretch>
        </p:blipFill>
        <p:spPr>
          <a:xfrm>
            <a:off x="242887" y="1838325"/>
            <a:ext cx="8658225" cy="3181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3" name="组合 12"/>
          <p:cNvGrpSpPr/>
          <p:nvPr/>
        </p:nvGrpSpPr>
        <p:grpSpPr>
          <a:xfrm>
            <a:off x="3427680" y="1837591"/>
            <a:ext cx="2862045" cy="2380725"/>
            <a:chOff x="3427680" y="1837591"/>
            <a:chExt cx="2862045" cy="2380725"/>
          </a:xfrm>
        </p:grpSpPr>
        <p:pic>
          <p:nvPicPr>
            <p:cNvPr id="16" name="图片 15"/>
            <p:cNvPicPr>
              <a:picLocks noChangeAspect="1"/>
            </p:cNvPicPr>
            <p:nvPr/>
          </p:nvPicPr>
          <p:blipFill rotWithShape="1">
            <a:blip r:embed="rId4"/>
            <a:srcRect l="22814" t="2196" r="62699" b="74307"/>
            <a:stretch/>
          </p:blipFill>
          <p:spPr>
            <a:xfrm>
              <a:off x="3427680" y="1837591"/>
              <a:ext cx="2862045" cy="2380725"/>
            </a:xfrm>
            <a:prstGeom prst="rect">
              <a:avLst/>
            </a:prstGeom>
          </p:spPr>
        </p:pic>
        <p:sp>
          <p:nvSpPr>
            <p:cNvPr id="17" name="矩形 16"/>
            <p:cNvSpPr/>
            <p:nvPr/>
          </p:nvSpPr>
          <p:spPr>
            <a:xfrm>
              <a:off x="4530852" y="1915600"/>
              <a:ext cx="1205772" cy="276999"/>
            </a:xfrm>
            <a:prstGeom prst="rect">
              <a:avLst/>
            </a:prstGeom>
            <a:solidFill>
              <a:schemeClr val="bg1"/>
            </a:solidFill>
            <a:ln w="28575">
              <a:solidFill>
                <a:srgbClr val="FF0000"/>
              </a:solidFill>
            </a:ln>
          </p:spPr>
          <p:txBody>
            <a:bodyPr wrap="square">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调试</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分步运行</a:t>
              </a:r>
            </a:p>
          </p:txBody>
        </p:sp>
      </p:grpSp>
    </p:spTree>
    <p:extLst>
      <p:ext uri="{BB962C8B-B14F-4D97-AF65-F5344CB8AC3E}">
        <p14:creationId xmlns:p14="http://schemas.microsoft.com/office/powerpoint/2010/main" val="348025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RTL</a:t>
            </a:r>
            <a:r>
              <a:rPr lang="zh-CN" altLang="en-US" sz="2400" b="1" dirty="0">
                <a:solidFill>
                  <a:srgbClr val="FF0000"/>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ANALYSIS</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65177" y="1336629"/>
            <a:ext cx="8681718" cy="3991509"/>
            <a:chOff x="265177" y="1336629"/>
            <a:chExt cx="8681718" cy="3991509"/>
          </a:xfrm>
        </p:grpSpPr>
        <p:pic>
          <p:nvPicPr>
            <p:cNvPr id="4" name="图片 3"/>
            <p:cNvPicPr>
              <a:picLocks noChangeAspect="1"/>
            </p:cNvPicPr>
            <p:nvPr/>
          </p:nvPicPr>
          <p:blipFill>
            <a:blip r:embed="rId2"/>
            <a:stretch>
              <a:fillRect/>
            </a:stretch>
          </p:blipFill>
          <p:spPr>
            <a:xfrm>
              <a:off x="265177" y="1336629"/>
              <a:ext cx="8681718" cy="3991509"/>
            </a:xfrm>
            <a:prstGeom prst="rect">
              <a:avLst/>
            </a:prstGeom>
          </p:spPr>
        </p:pic>
        <p:sp>
          <p:nvSpPr>
            <p:cNvPr id="12" name="圆角矩形 11"/>
            <p:cNvSpPr/>
            <p:nvPr/>
          </p:nvSpPr>
          <p:spPr>
            <a:xfrm>
              <a:off x="498129" y="4655699"/>
              <a:ext cx="908641" cy="215661"/>
            </a:xfrm>
            <a:prstGeom prst="roundRect">
              <a:avLst/>
            </a:prstGeom>
            <a:noFill/>
            <a:ln w="38100">
              <a:solidFill>
                <a:srgbClr val="FF0000"/>
              </a:solidFill>
            </a:ln>
          </p:spPr>
          <p:txBody>
            <a:bodyPr rtlCol="0" anchor="ctr"/>
            <a:lstStyle/>
            <a:p>
              <a:pPr algn="ctr"/>
              <a:endParaRPr lang="zh-CN" altLang="en-US" sz="2400" dirty="0"/>
            </a:p>
          </p:txBody>
        </p:sp>
      </p:grpSp>
    </p:spTree>
    <p:extLst>
      <p:ext uri="{BB962C8B-B14F-4D97-AF65-F5344CB8AC3E}">
        <p14:creationId xmlns:p14="http://schemas.microsoft.com/office/powerpoint/2010/main" val="156043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SYNTHESIS</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53374" y="1268476"/>
            <a:ext cx="5123031" cy="4486441"/>
            <a:chOff x="553374" y="1268476"/>
            <a:chExt cx="5123031" cy="4486441"/>
          </a:xfrm>
        </p:grpSpPr>
        <p:pic>
          <p:nvPicPr>
            <p:cNvPr id="11" name="图片 10"/>
            <p:cNvPicPr>
              <a:picLocks noChangeAspect="1"/>
            </p:cNvPicPr>
            <p:nvPr/>
          </p:nvPicPr>
          <p:blipFill>
            <a:blip r:embed="rId2"/>
            <a:stretch>
              <a:fillRect/>
            </a:stretch>
          </p:blipFill>
          <p:spPr>
            <a:xfrm>
              <a:off x="553374" y="1268476"/>
              <a:ext cx="5123031" cy="4486441"/>
            </a:xfrm>
            <a:prstGeom prst="rect">
              <a:avLst/>
            </a:prstGeom>
          </p:spPr>
        </p:pic>
        <p:sp>
          <p:nvSpPr>
            <p:cNvPr id="7" name="矩形 6"/>
            <p:cNvSpPr/>
            <p:nvPr/>
          </p:nvSpPr>
          <p:spPr>
            <a:xfrm>
              <a:off x="643356" y="4063043"/>
              <a:ext cx="987036" cy="260680"/>
            </a:xfrm>
            <a:prstGeom prst="rect">
              <a:avLst/>
            </a:prstGeom>
            <a:noFill/>
            <a:ln w="28575">
              <a:solidFill>
                <a:srgbClr val="FF0000"/>
              </a:solidFill>
            </a:ln>
          </p:spPr>
          <p:txBody>
            <a:bodyPr rtlCol="0" anchor="ctr"/>
            <a:lstStyle/>
            <a:p>
              <a:pPr algn="ctr"/>
              <a:endParaRPr lang="zh-CN" altLang="en-US" sz="2400" dirty="0"/>
            </a:p>
          </p:txBody>
        </p:sp>
      </p:grpSp>
      <p:pic>
        <p:nvPicPr>
          <p:cNvPr id="5" name="图片 4"/>
          <p:cNvPicPr>
            <a:picLocks noChangeAspect="1"/>
          </p:cNvPicPr>
          <p:nvPr/>
        </p:nvPicPr>
        <p:blipFill>
          <a:blip r:embed="rId3"/>
          <a:stretch>
            <a:fillRect/>
          </a:stretch>
        </p:blipFill>
        <p:spPr>
          <a:xfrm>
            <a:off x="909523" y="2610050"/>
            <a:ext cx="2683208" cy="2737232"/>
          </a:xfrm>
          <a:prstGeom prst="rect">
            <a:avLst/>
          </a:prstGeom>
        </p:spPr>
      </p:pic>
      <p:grpSp>
        <p:nvGrpSpPr>
          <p:cNvPr id="16" name="组合 15"/>
          <p:cNvGrpSpPr/>
          <p:nvPr/>
        </p:nvGrpSpPr>
        <p:grpSpPr>
          <a:xfrm>
            <a:off x="401653" y="1875633"/>
            <a:ext cx="8051770" cy="4374820"/>
            <a:chOff x="643356" y="1875633"/>
            <a:chExt cx="8051770" cy="4374820"/>
          </a:xfrm>
        </p:grpSpPr>
        <p:pic>
          <p:nvPicPr>
            <p:cNvPr id="14" name="图片 13"/>
            <p:cNvPicPr>
              <a:picLocks noChangeAspect="1"/>
            </p:cNvPicPr>
            <p:nvPr/>
          </p:nvPicPr>
          <p:blipFill>
            <a:blip r:embed="rId4"/>
            <a:stretch>
              <a:fillRect/>
            </a:stretch>
          </p:blipFill>
          <p:spPr>
            <a:xfrm>
              <a:off x="643356" y="1875633"/>
              <a:ext cx="8051770" cy="4374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矩形 14"/>
            <p:cNvSpPr/>
            <p:nvPr/>
          </p:nvSpPr>
          <p:spPr>
            <a:xfrm>
              <a:off x="940281" y="6021239"/>
              <a:ext cx="782128" cy="199168"/>
            </a:xfrm>
            <a:prstGeom prst="rect">
              <a:avLst/>
            </a:prstGeom>
            <a:noFill/>
            <a:ln w="28575">
              <a:solidFill>
                <a:srgbClr val="FF0000"/>
              </a:solidFill>
            </a:ln>
          </p:spPr>
          <p:txBody>
            <a:bodyPr rtlCol="0" anchor="ctr"/>
            <a:lstStyle/>
            <a:p>
              <a:pPr algn="ctr"/>
              <a:endParaRPr lang="zh-CN" altLang="en-US" sz="2400" dirty="0"/>
            </a:p>
          </p:txBody>
        </p:sp>
      </p:grpSp>
      <p:grpSp>
        <p:nvGrpSpPr>
          <p:cNvPr id="19" name="组合 18"/>
          <p:cNvGrpSpPr/>
          <p:nvPr/>
        </p:nvGrpSpPr>
        <p:grpSpPr>
          <a:xfrm>
            <a:off x="2597026" y="1665148"/>
            <a:ext cx="3661024" cy="4795789"/>
            <a:chOff x="2597026" y="1665148"/>
            <a:chExt cx="3661024" cy="4795789"/>
          </a:xfrm>
        </p:grpSpPr>
        <p:pic>
          <p:nvPicPr>
            <p:cNvPr id="6" name="图片 5"/>
            <p:cNvPicPr>
              <a:picLocks noChangeAspect="1"/>
            </p:cNvPicPr>
            <p:nvPr/>
          </p:nvPicPr>
          <p:blipFill rotWithShape="1">
            <a:blip r:embed="rId5"/>
            <a:srcRect l="-1" t="2156" r="72620" b="34079"/>
            <a:stretch/>
          </p:blipFill>
          <p:spPr>
            <a:xfrm>
              <a:off x="2597026" y="1665148"/>
              <a:ext cx="3661024" cy="4795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矩形 16"/>
            <p:cNvSpPr/>
            <p:nvPr/>
          </p:nvSpPr>
          <p:spPr>
            <a:xfrm>
              <a:off x="4427538" y="1665148"/>
              <a:ext cx="494378" cy="187764"/>
            </a:xfrm>
            <a:prstGeom prst="rect">
              <a:avLst/>
            </a:prstGeom>
            <a:noFill/>
            <a:ln w="28575">
              <a:solidFill>
                <a:srgbClr val="FF0000"/>
              </a:solidFill>
            </a:ln>
          </p:spPr>
          <p:txBody>
            <a:bodyPr rtlCol="0" anchor="ctr"/>
            <a:lstStyle/>
            <a:p>
              <a:pPr algn="ctr"/>
              <a:endParaRPr lang="zh-CN" altLang="en-US" sz="2400" dirty="0"/>
            </a:p>
          </p:txBody>
        </p:sp>
        <p:sp>
          <p:nvSpPr>
            <p:cNvPr id="18" name="矩形 17"/>
            <p:cNvSpPr/>
            <p:nvPr/>
          </p:nvSpPr>
          <p:spPr>
            <a:xfrm>
              <a:off x="4674727" y="4229841"/>
              <a:ext cx="494378" cy="187764"/>
            </a:xfrm>
            <a:prstGeom prst="rect">
              <a:avLst/>
            </a:prstGeom>
            <a:noFill/>
            <a:ln w="28575">
              <a:solidFill>
                <a:srgbClr val="FF0000"/>
              </a:solidFill>
            </a:ln>
          </p:spPr>
          <p:txBody>
            <a:bodyPr rtlCol="0" anchor="ctr"/>
            <a:lstStyle/>
            <a:p>
              <a:pPr algn="ctr"/>
              <a:endParaRPr lang="zh-CN" altLang="en-US" sz="2400" dirty="0"/>
            </a:p>
          </p:txBody>
        </p:sp>
      </p:grpSp>
      <p:grpSp>
        <p:nvGrpSpPr>
          <p:cNvPr id="22" name="组合 21"/>
          <p:cNvGrpSpPr/>
          <p:nvPr/>
        </p:nvGrpSpPr>
        <p:grpSpPr>
          <a:xfrm>
            <a:off x="2175198" y="2201638"/>
            <a:ext cx="6278225" cy="4364541"/>
            <a:chOff x="2175198" y="2201638"/>
            <a:chExt cx="6278225" cy="4364541"/>
          </a:xfrm>
        </p:grpSpPr>
        <p:pic>
          <p:nvPicPr>
            <p:cNvPr id="20" name="图片 19"/>
            <p:cNvPicPr>
              <a:picLocks noChangeAspect="1"/>
            </p:cNvPicPr>
            <p:nvPr/>
          </p:nvPicPr>
          <p:blipFill>
            <a:blip r:embed="rId6"/>
            <a:stretch>
              <a:fillRect/>
            </a:stretch>
          </p:blipFill>
          <p:spPr>
            <a:xfrm>
              <a:off x="2175198" y="2201638"/>
              <a:ext cx="6278225" cy="43645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矩形 20"/>
            <p:cNvSpPr/>
            <p:nvPr/>
          </p:nvSpPr>
          <p:spPr>
            <a:xfrm>
              <a:off x="3568343" y="2355176"/>
              <a:ext cx="4082706" cy="276999"/>
            </a:xfrm>
            <a:prstGeom prst="rect">
              <a:avLst/>
            </a:prstGeom>
            <a:solidFill>
              <a:schemeClr val="bg1"/>
            </a:solidFill>
            <a:ln w="28575">
              <a:solidFill>
                <a:srgbClr val="FF0000"/>
              </a:solidFill>
            </a:ln>
          </p:spPr>
          <p:txBody>
            <a:bodyPr wrap="square">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与约束文件功能相同，描述输入</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输出端口与引脚对应关系</a:t>
              </a:r>
            </a:p>
          </p:txBody>
        </p:sp>
      </p:grpSp>
    </p:spTree>
    <p:extLst>
      <p:ext uri="{BB962C8B-B14F-4D97-AF65-F5344CB8AC3E}">
        <p14:creationId xmlns:p14="http://schemas.microsoft.com/office/powerpoint/2010/main" val="310394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81025" y="1259067"/>
            <a:ext cx="6257925" cy="5038725"/>
            <a:chOff x="581025" y="1259067"/>
            <a:chExt cx="6257925" cy="5038725"/>
          </a:xfrm>
        </p:grpSpPr>
        <p:pic>
          <p:nvPicPr>
            <p:cNvPr id="5" name="图片 4"/>
            <p:cNvPicPr>
              <a:picLocks noChangeAspect="1"/>
            </p:cNvPicPr>
            <p:nvPr/>
          </p:nvPicPr>
          <p:blipFill>
            <a:blip r:embed="rId2"/>
            <a:stretch>
              <a:fillRect/>
            </a:stretch>
          </p:blipFill>
          <p:spPr>
            <a:xfrm>
              <a:off x="581025" y="1259067"/>
              <a:ext cx="6257925" cy="5038725"/>
            </a:xfrm>
            <a:prstGeom prst="rect">
              <a:avLst/>
            </a:prstGeom>
          </p:spPr>
        </p:pic>
        <p:sp>
          <p:nvSpPr>
            <p:cNvPr id="6" name="矩形 5"/>
            <p:cNvSpPr/>
            <p:nvPr/>
          </p:nvSpPr>
          <p:spPr>
            <a:xfrm>
              <a:off x="724619" y="4071668"/>
              <a:ext cx="1475116" cy="331858"/>
            </a:xfrm>
            <a:prstGeom prst="rect">
              <a:avLst/>
            </a:prstGeom>
            <a:noFill/>
            <a:ln w="28575">
              <a:solidFill>
                <a:srgbClr val="FF0000"/>
              </a:solidFill>
            </a:ln>
          </p:spPr>
          <p:txBody>
            <a:bodyPr rtlCol="0" anchor="ctr"/>
            <a:lstStyle/>
            <a:p>
              <a:pPr algn="ctr"/>
              <a:endParaRPr lang="zh-CN" altLang="en-US" sz="2400" dirty="0"/>
            </a:p>
          </p:txBody>
        </p:sp>
      </p:grpSp>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IMPLEMENTATION</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769702" y="2894880"/>
            <a:ext cx="3275351" cy="3017292"/>
          </a:xfrm>
          <a:prstGeom prst="rect">
            <a:avLst/>
          </a:prstGeom>
        </p:spPr>
      </p:pic>
    </p:spTree>
    <p:extLst>
      <p:ext uri="{BB962C8B-B14F-4D97-AF65-F5344CB8AC3E}">
        <p14:creationId xmlns:p14="http://schemas.microsoft.com/office/powerpoint/2010/main" val="373429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3" name="矩形 2"/>
          <p:cNvSpPr/>
          <p:nvPr/>
        </p:nvSpPr>
        <p:spPr>
          <a:xfrm>
            <a:off x="265176" y="678010"/>
            <a:ext cx="8531352"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PROGRAM AND DEBUG  </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0615" y="1293064"/>
            <a:ext cx="6257925" cy="5038725"/>
            <a:chOff x="390615" y="1293064"/>
            <a:chExt cx="6257925" cy="5038725"/>
          </a:xfrm>
        </p:grpSpPr>
        <p:pic>
          <p:nvPicPr>
            <p:cNvPr id="10" name="图片 9"/>
            <p:cNvPicPr>
              <a:picLocks noChangeAspect="1"/>
            </p:cNvPicPr>
            <p:nvPr/>
          </p:nvPicPr>
          <p:blipFill>
            <a:blip r:embed="rId2"/>
            <a:stretch>
              <a:fillRect/>
            </a:stretch>
          </p:blipFill>
          <p:spPr>
            <a:xfrm>
              <a:off x="390615" y="1293064"/>
              <a:ext cx="6257925" cy="5038725"/>
            </a:xfrm>
            <a:prstGeom prst="rect">
              <a:avLst/>
            </a:prstGeom>
          </p:spPr>
        </p:pic>
        <p:sp>
          <p:nvSpPr>
            <p:cNvPr id="6" name="矩形 5"/>
            <p:cNvSpPr/>
            <p:nvPr/>
          </p:nvSpPr>
          <p:spPr>
            <a:xfrm>
              <a:off x="546521" y="5193103"/>
              <a:ext cx="1374060" cy="250165"/>
            </a:xfrm>
            <a:prstGeom prst="rect">
              <a:avLst/>
            </a:prstGeom>
            <a:noFill/>
            <a:ln w="28575">
              <a:solidFill>
                <a:srgbClr val="FF0000"/>
              </a:solidFill>
            </a:ln>
          </p:spPr>
          <p:txBody>
            <a:bodyPr rtlCol="0" anchor="ctr"/>
            <a:lstStyle/>
            <a:p>
              <a:pPr algn="ctr"/>
              <a:endParaRPr lang="zh-CN" altLang="en-US" sz="2400" dirty="0"/>
            </a:p>
          </p:txBody>
        </p:sp>
      </p:grpSp>
      <p:grpSp>
        <p:nvGrpSpPr>
          <p:cNvPr id="9" name="组合 8"/>
          <p:cNvGrpSpPr/>
          <p:nvPr/>
        </p:nvGrpSpPr>
        <p:grpSpPr>
          <a:xfrm>
            <a:off x="3679564" y="2526465"/>
            <a:ext cx="3883377" cy="3584514"/>
            <a:chOff x="2472267" y="2595476"/>
            <a:chExt cx="3883377" cy="3584514"/>
          </a:xfrm>
        </p:grpSpPr>
        <p:pic>
          <p:nvPicPr>
            <p:cNvPr id="5" name="图片 4">
              <a:extLst>
                <a:ext uri="{FF2B5EF4-FFF2-40B4-BE49-F238E27FC236}">
                  <a16:creationId xmlns:a16="http://schemas.microsoft.com/office/drawing/2014/main" id="{7B5DD447-8F6B-42B9-8241-D0A0C594B51E}"/>
                </a:ext>
              </a:extLst>
            </p:cNvPr>
            <p:cNvPicPr>
              <a:picLocks noChangeAspect="1"/>
            </p:cNvPicPr>
            <p:nvPr/>
          </p:nvPicPr>
          <p:blipFill rotWithShape="1">
            <a:blip r:embed="rId3"/>
            <a:srcRect l="13675" t="39915" r="67653" b="29444"/>
            <a:stretch/>
          </p:blipFill>
          <p:spPr>
            <a:xfrm>
              <a:off x="2472267" y="2595476"/>
              <a:ext cx="3883377" cy="3584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矩形 7"/>
            <p:cNvSpPr/>
            <p:nvPr/>
          </p:nvSpPr>
          <p:spPr>
            <a:xfrm>
              <a:off x="2844513" y="4520845"/>
              <a:ext cx="1813751" cy="258190"/>
            </a:xfrm>
            <a:prstGeom prst="rect">
              <a:avLst/>
            </a:prstGeom>
            <a:noFill/>
            <a:ln w="28575">
              <a:solidFill>
                <a:srgbClr val="FF0000"/>
              </a:solidFill>
            </a:ln>
          </p:spPr>
          <p:txBody>
            <a:bodyPr rtlCol="0" anchor="ctr"/>
            <a:lstStyle/>
            <a:p>
              <a:pPr algn="ctr"/>
              <a:endParaRPr lang="zh-CN" altLang="en-US" sz="2400" dirty="0"/>
            </a:p>
          </p:txBody>
        </p:sp>
      </p:grpSp>
    </p:spTree>
    <p:extLst>
      <p:ext uri="{BB962C8B-B14F-4D97-AF65-F5344CB8AC3E}">
        <p14:creationId xmlns:p14="http://schemas.microsoft.com/office/powerpoint/2010/main" val="155473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6758" y="1247056"/>
            <a:ext cx="4667250" cy="4743450"/>
            <a:chOff x="426758" y="1247056"/>
            <a:chExt cx="4667250" cy="4743450"/>
          </a:xfrm>
        </p:grpSpPr>
        <p:pic>
          <p:nvPicPr>
            <p:cNvPr id="3" name="图片 2"/>
            <p:cNvPicPr>
              <a:picLocks noChangeAspect="1"/>
            </p:cNvPicPr>
            <p:nvPr/>
          </p:nvPicPr>
          <p:blipFill>
            <a:blip r:embed="rId2"/>
            <a:stretch>
              <a:fillRect/>
            </a:stretch>
          </p:blipFill>
          <p:spPr>
            <a:xfrm>
              <a:off x="426758" y="1247056"/>
              <a:ext cx="4667250" cy="4743450"/>
            </a:xfrm>
            <a:prstGeom prst="rect">
              <a:avLst/>
            </a:prstGeom>
          </p:spPr>
        </p:pic>
        <p:sp>
          <p:nvSpPr>
            <p:cNvPr id="11" name="矩形 10"/>
            <p:cNvSpPr/>
            <p:nvPr/>
          </p:nvSpPr>
          <p:spPr>
            <a:xfrm>
              <a:off x="581025" y="4830939"/>
              <a:ext cx="1634154" cy="250165"/>
            </a:xfrm>
            <a:prstGeom prst="rect">
              <a:avLst/>
            </a:prstGeom>
            <a:noFill/>
            <a:ln w="28575">
              <a:solidFill>
                <a:srgbClr val="FF0000"/>
              </a:solidFill>
            </a:ln>
          </p:spPr>
          <p:txBody>
            <a:bodyPr rtlCol="0" anchor="ctr"/>
            <a:lstStyle/>
            <a:p>
              <a:pPr algn="ctr"/>
              <a:endParaRPr lang="zh-CN" altLang="en-US" sz="2400" dirty="0"/>
            </a:p>
          </p:txBody>
        </p:sp>
      </p:grpSp>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pic>
        <p:nvPicPr>
          <p:cNvPr id="4" name="图片 3"/>
          <p:cNvPicPr>
            <a:picLocks noChangeAspect="1"/>
          </p:cNvPicPr>
          <p:nvPr/>
        </p:nvPicPr>
        <p:blipFill rotWithShape="1">
          <a:blip r:embed="rId3"/>
          <a:srcRect l="22285" t="11250" r="64928" b="75181"/>
          <a:stretch/>
        </p:blipFill>
        <p:spPr>
          <a:xfrm>
            <a:off x="4004587" y="1560747"/>
            <a:ext cx="2374501" cy="1417338"/>
          </a:xfrm>
          <a:prstGeom prst="rect">
            <a:avLst/>
          </a:prstGeom>
        </p:spPr>
      </p:pic>
      <p:pic>
        <p:nvPicPr>
          <p:cNvPr id="6" name="图片 5"/>
          <p:cNvPicPr>
            <a:picLocks noChangeAspect="1"/>
          </p:cNvPicPr>
          <p:nvPr/>
        </p:nvPicPr>
        <p:blipFill>
          <a:blip r:embed="rId4"/>
          <a:stretch>
            <a:fillRect/>
          </a:stretch>
        </p:blipFill>
        <p:spPr>
          <a:xfrm>
            <a:off x="1295973" y="1823219"/>
            <a:ext cx="5400000" cy="3668409"/>
          </a:xfrm>
          <a:prstGeom prst="rect">
            <a:avLst/>
          </a:prstGeom>
        </p:spPr>
      </p:pic>
      <p:pic>
        <p:nvPicPr>
          <p:cNvPr id="7" name="图片 6"/>
          <p:cNvPicPr>
            <a:picLocks noChangeAspect="1"/>
          </p:cNvPicPr>
          <p:nvPr/>
        </p:nvPicPr>
        <p:blipFill>
          <a:blip r:embed="rId5"/>
          <a:stretch>
            <a:fillRect/>
          </a:stretch>
        </p:blipFill>
        <p:spPr>
          <a:xfrm>
            <a:off x="2491838" y="2172479"/>
            <a:ext cx="5400000" cy="3668409"/>
          </a:xfrm>
          <a:prstGeom prst="rect">
            <a:avLst/>
          </a:prstGeom>
        </p:spPr>
      </p:pic>
      <p:pic>
        <p:nvPicPr>
          <p:cNvPr id="8" name="图片 7"/>
          <p:cNvPicPr>
            <a:picLocks noChangeAspect="1"/>
          </p:cNvPicPr>
          <p:nvPr/>
        </p:nvPicPr>
        <p:blipFill>
          <a:blip r:embed="rId6"/>
          <a:stretch>
            <a:fillRect/>
          </a:stretch>
        </p:blipFill>
        <p:spPr>
          <a:xfrm>
            <a:off x="3216422" y="2383452"/>
            <a:ext cx="5400000" cy="3668409"/>
          </a:xfrm>
          <a:prstGeom prst="rect">
            <a:avLst/>
          </a:prstGeom>
        </p:spPr>
      </p:pic>
      <p:pic>
        <p:nvPicPr>
          <p:cNvPr id="9" name="图片 8"/>
          <p:cNvPicPr>
            <a:picLocks noChangeAspect="1"/>
          </p:cNvPicPr>
          <p:nvPr/>
        </p:nvPicPr>
        <p:blipFill>
          <a:blip r:embed="rId7"/>
          <a:stretch>
            <a:fillRect/>
          </a:stretch>
        </p:blipFill>
        <p:spPr>
          <a:xfrm>
            <a:off x="1100314" y="2818810"/>
            <a:ext cx="5400000" cy="3668409"/>
          </a:xfrm>
          <a:prstGeom prst="rect">
            <a:avLst/>
          </a:prstGeom>
        </p:spPr>
      </p:pic>
      <p:sp>
        <p:nvSpPr>
          <p:cNvPr id="10" name="矩形 9">
            <a:extLst>
              <a:ext uri="{FF2B5EF4-FFF2-40B4-BE49-F238E27FC236}">
                <a16:creationId xmlns:a16="http://schemas.microsoft.com/office/drawing/2014/main" id="{996248F0-54C0-4400-92E8-78B8D51F3D40}"/>
              </a:ext>
            </a:extLst>
          </p:cNvPr>
          <p:cNvSpPr/>
          <p:nvPr/>
        </p:nvSpPr>
        <p:spPr>
          <a:xfrm>
            <a:off x="265176" y="678010"/>
            <a:ext cx="8531352"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PROGRAM AND DEBUG  </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446207" y="3668904"/>
            <a:ext cx="5775159" cy="1412200"/>
            <a:chOff x="2898552" y="3518923"/>
            <a:chExt cx="5775159" cy="1412200"/>
          </a:xfrm>
        </p:grpSpPr>
        <p:pic>
          <p:nvPicPr>
            <p:cNvPr id="12" name="图片 11"/>
            <p:cNvPicPr>
              <a:picLocks noChangeAspect="1"/>
            </p:cNvPicPr>
            <p:nvPr/>
          </p:nvPicPr>
          <p:blipFill>
            <a:blip r:embed="rId8"/>
            <a:stretch>
              <a:fillRect/>
            </a:stretch>
          </p:blipFill>
          <p:spPr>
            <a:xfrm>
              <a:off x="2920611" y="3826223"/>
              <a:ext cx="5753100" cy="1104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矩形 12"/>
            <p:cNvSpPr/>
            <p:nvPr/>
          </p:nvSpPr>
          <p:spPr>
            <a:xfrm>
              <a:off x="2898552" y="3518923"/>
              <a:ext cx="4727663" cy="276999"/>
            </a:xfrm>
            <a:prstGeom prst="rect">
              <a:avLst/>
            </a:prstGeom>
            <a:solidFill>
              <a:schemeClr val="bg1"/>
            </a:solidFill>
            <a:ln w="28575">
              <a:solidFill>
                <a:srgbClr val="FF0000"/>
              </a:solidFill>
            </a:ln>
          </p:spPr>
          <p:txBody>
            <a:bodyPr wrap="square">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如果识别不到板卡，在</a:t>
              </a:r>
              <a:r>
                <a:rPr lang="en-US" altLang="zh-CN" sz="1200" b="1" dirty="0" err="1">
                  <a:solidFill>
                    <a:srgbClr val="FF0000"/>
                  </a:solidFill>
                  <a:latin typeface="微软雅黑" panose="020B0503020204020204" pitchFamily="34" charset="-122"/>
                  <a:ea typeface="微软雅黑" panose="020B0503020204020204" pitchFamily="34" charset="-122"/>
                </a:rPr>
                <a:t>Vivado</a:t>
              </a:r>
              <a:r>
                <a:rPr lang="zh-CN" altLang="en-US" sz="1200" b="1" dirty="0">
                  <a:solidFill>
                    <a:srgbClr val="FF0000"/>
                  </a:solidFill>
                  <a:latin typeface="微软雅黑" panose="020B0503020204020204" pitchFamily="34" charset="-122"/>
                  <a:ea typeface="微软雅黑" panose="020B0503020204020204" pitchFamily="34" charset="-122"/>
                </a:rPr>
                <a:t>安装目录下，手动安装驱动后再试。</a:t>
              </a:r>
            </a:p>
          </p:txBody>
        </p:sp>
      </p:grpSp>
    </p:spTree>
    <p:extLst>
      <p:ext uri="{BB962C8B-B14F-4D97-AF65-F5344CB8AC3E}">
        <p14:creationId xmlns:p14="http://schemas.microsoft.com/office/powerpoint/2010/main" val="8524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课程概述</a:t>
            </a:r>
          </a:p>
        </p:txBody>
      </p:sp>
      <p:sp>
        <p:nvSpPr>
          <p:cNvPr id="3" name="矩形 2"/>
          <p:cNvSpPr/>
          <p:nvPr/>
        </p:nvSpPr>
        <p:spPr>
          <a:xfrm>
            <a:off x="265176" y="678010"/>
            <a:ext cx="8531352" cy="2797048"/>
          </a:xfrm>
          <a:prstGeom prst="rect">
            <a:avLst/>
          </a:prstGeom>
        </p:spPr>
        <p:txBody>
          <a:bodyPr wrap="square">
            <a:spAutoFit/>
          </a:bodyPr>
          <a:lstStyle/>
          <a:p>
            <a:pPr indent="5334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课程安排：</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32</a:t>
            </a:r>
            <a:r>
              <a:rPr lang="zh-CN" altLang="en-US" sz="2400" b="1" dirty="0">
                <a:latin typeface="微软雅黑" panose="020B0503020204020204" pitchFamily="34" charset="-122"/>
                <a:ea typeface="微软雅黑" panose="020B0503020204020204" pitchFamily="34" charset="-122"/>
              </a:rPr>
              <a:t>实验课时（</a:t>
            </a:r>
            <a:r>
              <a:rPr lang="en-US" altLang="zh-CN" sz="2400" b="1" dirty="0">
                <a:latin typeface="微软雅黑" panose="020B0503020204020204" pitchFamily="34" charset="-122"/>
                <a:ea typeface="微软雅黑" panose="020B0503020204020204" pitchFamily="34" charset="-122"/>
              </a:rPr>
              <a:t>4h╳8</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实验环境：</a:t>
            </a:r>
            <a:r>
              <a:rPr lang="en-US" altLang="zh-CN" sz="2400" b="1" dirty="0">
                <a:latin typeface="微软雅黑" panose="020B0503020204020204" pitchFamily="34" charset="-122"/>
                <a:ea typeface="微软雅黑" panose="020B0503020204020204" pitchFamily="34" charset="-122"/>
              </a:rPr>
              <a:t> Logisim</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Xilinx </a:t>
            </a:r>
            <a:r>
              <a:rPr lang="en-US" altLang="zh-CN" sz="2400" b="1" dirty="0" err="1">
                <a:latin typeface="微软雅黑" panose="020B0503020204020204" pitchFamily="34" charset="-122"/>
                <a:ea typeface="微软雅黑" panose="020B0503020204020204" pitchFamily="34" charset="-122"/>
              </a:rPr>
              <a:t>Vivado</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Verilog HDL</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个实验。</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授课老师：王龙翔、安健、张利平</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192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pic>
        <p:nvPicPr>
          <p:cNvPr id="4" name="图片 3"/>
          <p:cNvPicPr>
            <a:picLocks noChangeAspect="1"/>
          </p:cNvPicPr>
          <p:nvPr/>
        </p:nvPicPr>
        <p:blipFill rotWithShape="1">
          <a:blip r:embed="rId2"/>
          <a:srcRect r="59575" b="39676"/>
          <a:stretch/>
        </p:blipFill>
        <p:spPr>
          <a:xfrm>
            <a:off x="764478" y="1324341"/>
            <a:ext cx="4431593" cy="3719809"/>
          </a:xfrm>
          <a:prstGeom prst="rect">
            <a:avLst/>
          </a:prstGeom>
        </p:spPr>
      </p:pic>
      <p:pic>
        <p:nvPicPr>
          <p:cNvPr id="5" name="图片 4"/>
          <p:cNvPicPr>
            <a:picLocks noChangeAspect="1"/>
          </p:cNvPicPr>
          <p:nvPr/>
        </p:nvPicPr>
        <p:blipFill>
          <a:blip r:embed="rId3"/>
          <a:stretch>
            <a:fillRect/>
          </a:stretch>
        </p:blipFill>
        <p:spPr>
          <a:xfrm>
            <a:off x="3065680" y="2930135"/>
            <a:ext cx="4678572" cy="2603524"/>
          </a:xfrm>
          <a:prstGeom prst="rect">
            <a:avLst/>
          </a:prstGeom>
        </p:spPr>
      </p:pic>
      <p:sp>
        <p:nvSpPr>
          <p:cNvPr id="6" name="矩形 5">
            <a:extLst>
              <a:ext uri="{FF2B5EF4-FFF2-40B4-BE49-F238E27FC236}">
                <a16:creationId xmlns:a16="http://schemas.microsoft.com/office/drawing/2014/main" id="{9A1C2288-4DB9-4DAF-A8B0-6C443B655029}"/>
              </a:ext>
            </a:extLst>
          </p:cNvPr>
          <p:cNvSpPr/>
          <p:nvPr/>
        </p:nvSpPr>
        <p:spPr>
          <a:xfrm>
            <a:off x="265176" y="678010"/>
            <a:ext cx="8531352" cy="64633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PROGRAM AND DEBUG  </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3421267" y="4767151"/>
            <a:ext cx="3954318" cy="276999"/>
          </a:xfrm>
          <a:prstGeom prst="rect">
            <a:avLst/>
          </a:prstGeom>
          <a:solidFill>
            <a:schemeClr val="bg1"/>
          </a:solidFill>
          <a:ln w="28575">
            <a:solidFill>
              <a:srgbClr val="FF0000"/>
            </a:solidFill>
          </a:ln>
        </p:spPr>
        <p:txBody>
          <a:bodyPr wrap="square">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程序下载结束后，验证开发板是否按照预期的设计工作。</a:t>
            </a:r>
          </a:p>
        </p:txBody>
      </p:sp>
    </p:spTree>
    <p:extLst>
      <p:ext uri="{BB962C8B-B14F-4D97-AF65-F5344CB8AC3E}">
        <p14:creationId xmlns:p14="http://schemas.microsoft.com/office/powerpoint/2010/main" val="192755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80630" y="1217237"/>
            <a:ext cx="7915670" cy="646331"/>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      按照以下步骤进行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封装（每个模块单独工程封装）。</a:t>
            </a:r>
            <a:endParaRPr lang="en-US" altLang="zh-CN" sz="24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a:srcRect l="530" t="2352" r="29886" b="17920"/>
          <a:stretch/>
        </p:blipFill>
        <p:spPr>
          <a:xfrm>
            <a:off x="580630" y="1863568"/>
            <a:ext cx="6508020" cy="4194332"/>
          </a:xfrm>
          <a:prstGeom prst="rect">
            <a:avLst/>
          </a:prstGeom>
        </p:spPr>
      </p:pic>
      <p:pic>
        <p:nvPicPr>
          <p:cNvPr id="4" name="图片 3"/>
          <p:cNvPicPr>
            <a:picLocks noChangeAspect="1"/>
          </p:cNvPicPr>
          <p:nvPr/>
        </p:nvPicPr>
        <p:blipFill rotWithShape="1">
          <a:blip r:embed="rId3"/>
          <a:srcRect r="67677" b="32357"/>
          <a:stretch/>
        </p:blipFill>
        <p:spPr>
          <a:xfrm>
            <a:off x="4562475" y="2480357"/>
            <a:ext cx="3497532" cy="4117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文本框 7">
            <a:extLst>
              <a:ext uri="{FF2B5EF4-FFF2-40B4-BE49-F238E27FC236}">
                <a16:creationId xmlns:a16="http://schemas.microsoft.com/office/drawing/2014/main" id="{B0B96E8F-8F55-483E-8D93-B25318E59DD8}"/>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9" name="矩形 8">
            <a:extLst>
              <a:ext uri="{FF2B5EF4-FFF2-40B4-BE49-F238E27FC236}">
                <a16:creationId xmlns:a16="http://schemas.microsoft.com/office/drawing/2014/main" id="{01E6D8E8-532C-45F4-911B-874C5C1CE5C8}"/>
              </a:ext>
            </a:extLst>
          </p:cNvPr>
          <p:cNvSpPr/>
          <p:nvPr/>
        </p:nvSpPr>
        <p:spPr>
          <a:xfrm>
            <a:off x="265176" y="678010"/>
            <a:ext cx="4573524"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IP</a:t>
            </a:r>
            <a:r>
              <a:rPr lang="zh-CN" altLang="en-US" sz="2400" b="1" dirty="0">
                <a:solidFill>
                  <a:srgbClr val="FF0000"/>
                </a:solidFill>
                <a:latin typeface="微软雅黑" panose="020B0503020204020204" pitchFamily="34" charset="-122"/>
                <a:ea typeface="微软雅黑" panose="020B0503020204020204" pitchFamily="34" charset="-122"/>
              </a:rPr>
              <a:t>核封装</a:t>
            </a:r>
          </a:p>
        </p:txBody>
      </p:sp>
    </p:spTree>
    <p:extLst>
      <p:ext uri="{BB962C8B-B14F-4D97-AF65-F5344CB8AC3E}">
        <p14:creationId xmlns:p14="http://schemas.microsoft.com/office/powerpoint/2010/main" val="225133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81025" y="1330175"/>
            <a:ext cx="5760000" cy="3912969"/>
          </a:xfrm>
          <a:prstGeom prst="rect">
            <a:avLst/>
          </a:prstGeom>
        </p:spPr>
      </p:pic>
      <p:grpSp>
        <p:nvGrpSpPr>
          <p:cNvPr id="12" name="组合 11"/>
          <p:cNvGrpSpPr/>
          <p:nvPr/>
        </p:nvGrpSpPr>
        <p:grpSpPr>
          <a:xfrm>
            <a:off x="1113867" y="1868040"/>
            <a:ext cx="5760000" cy="3912969"/>
            <a:chOff x="1193500" y="1587538"/>
            <a:chExt cx="5760000" cy="3912969"/>
          </a:xfrm>
        </p:grpSpPr>
        <p:pic>
          <p:nvPicPr>
            <p:cNvPr id="5" name="图片 4"/>
            <p:cNvPicPr>
              <a:picLocks noChangeAspect="1"/>
            </p:cNvPicPr>
            <p:nvPr/>
          </p:nvPicPr>
          <p:blipFill>
            <a:blip r:embed="rId3"/>
            <a:stretch>
              <a:fillRect/>
            </a:stretch>
          </p:blipFill>
          <p:spPr>
            <a:xfrm>
              <a:off x="1193500" y="1587538"/>
              <a:ext cx="5760000" cy="3912969"/>
            </a:xfrm>
            <a:prstGeom prst="rect">
              <a:avLst/>
            </a:prstGeom>
          </p:spPr>
        </p:pic>
        <p:sp>
          <p:nvSpPr>
            <p:cNvPr id="11" name="矩形 10"/>
            <p:cNvSpPr/>
            <p:nvPr/>
          </p:nvSpPr>
          <p:spPr>
            <a:xfrm>
              <a:off x="1575219" y="2887743"/>
              <a:ext cx="2672931" cy="265032"/>
            </a:xfrm>
            <a:prstGeom prst="rect">
              <a:avLst/>
            </a:prstGeom>
            <a:noFill/>
            <a:ln w="28575">
              <a:solidFill>
                <a:srgbClr val="FF0000"/>
              </a:solidFill>
            </a:ln>
          </p:spPr>
          <p:txBody>
            <a:bodyPr rtlCol="0" anchor="ctr"/>
            <a:lstStyle/>
            <a:p>
              <a:pPr algn="ctr"/>
              <a:endParaRPr lang="zh-CN" altLang="en-US" sz="2400" dirty="0"/>
            </a:p>
          </p:txBody>
        </p:sp>
      </p:grpSp>
      <p:pic>
        <p:nvPicPr>
          <p:cNvPr id="6" name="图片 5"/>
          <p:cNvPicPr>
            <a:picLocks noChangeAspect="1"/>
          </p:cNvPicPr>
          <p:nvPr/>
        </p:nvPicPr>
        <p:blipFill>
          <a:blip r:embed="rId4"/>
          <a:stretch>
            <a:fillRect/>
          </a:stretch>
        </p:blipFill>
        <p:spPr>
          <a:xfrm>
            <a:off x="2001060" y="2203540"/>
            <a:ext cx="5760000" cy="3912969"/>
          </a:xfrm>
          <a:prstGeom prst="rect">
            <a:avLst/>
          </a:prstGeom>
        </p:spPr>
      </p:pic>
      <p:pic>
        <p:nvPicPr>
          <p:cNvPr id="7" name="图片 6"/>
          <p:cNvPicPr>
            <a:picLocks noChangeAspect="1"/>
          </p:cNvPicPr>
          <p:nvPr/>
        </p:nvPicPr>
        <p:blipFill>
          <a:blip r:embed="rId5"/>
          <a:stretch>
            <a:fillRect/>
          </a:stretch>
        </p:blipFill>
        <p:spPr>
          <a:xfrm>
            <a:off x="2614759" y="2665205"/>
            <a:ext cx="5760000" cy="3912969"/>
          </a:xfrm>
          <a:prstGeom prst="rect">
            <a:avLst/>
          </a:prstGeom>
        </p:spPr>
      </p:pic>
      <p:sp>
        <p:nvSpPr>
          <p:cNvPr id="10" name="文本框 9">
            <a:extLst>
              <a:ext uri="{FF2B5EF4-FFF2-40B4-BE49-F238E27FC236}">
                <a16:creationId xmlns:a16="http://schemas.microsoft.com/office/drawing/2014/main" id="{5F57C387-7436-4D49-882B-744B0BDEE7E6}"/>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13" name="矩形 12">
            <a:extLst>
              <a:ext uri="{FF2B5EF4-FFF2-40B4-BE49-F238E27FC236}">
                <a16:creationId xmlns:a16="http://schemas.microsoft.com/office/drawing/2014/main" id="{03896083-0333-4FCB-90AF-9FA4133FF81F}"/>
              </a:ext>
            </a:extLst>
          </p:cNvPr>
          <p:cNvSpPr/>
          <p:nvPr/>
        </p:nvSpPr>
        <p:spPr>
          <a:xfrm>
            <a:off x="265176" y="678010"/>
            <a:ext cx="4573524"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IP</a:t>
            </a:r>
            <a:r>
              <a:rPr lang="zh-CN" altLang="en-US" sz="2400" b="1" dirty="0">
                <a:solidFill>
                  <a:srgbClr val="FF0000"/>
                </a:solidFill>
                <a:latin typeface="微软雅黑" panose="020B0503020204020204" pitchFamily="34" charset="-122"/>
                <a:ea typeface="微软雅黑" panose="020B0503020204020204" pitchFamily="34" charset="-122"/>
              </a:rPr>
              <a:t>核封装</a:t>
            </a:r>
          </a:p>
        </p:txBody>
      </p:sp>
    </p:spTree>
    <p:extLst>
      <p:ext uri="{BB962C8B-B14F-4D97-AF65-F5344CB8AC3E}">
        <p14:creationId xmlns:p14="http://schemas.microsoft.com/office/powerpoint/2010/main" val="49918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39863" t="11351" b="26716"/>
          <a:stretch/>
        </p:blipFill>
        <p:spPr>
          <a:xfrm>
            <a:off x="581025" y="1330175"/>
            <a:ext cx="5760000" cy="3213170"/>
          </a:xfrm>
          <a:prstGeom prst="rect">
            <a:avLst/>
          </a:prstGeom>
        </p:spPr>
      </p:pic>
      <p:pic>
        <p:nvPicPr>
          <p:cNvPr id="5" name="图片 4"/>
          <p:cNvPicPr>
            <a:picLocks noChangeAspect="1"/>
          </p:cNvPicPr>
          <p:nvPr/>
        </p:nvPicPr>
        <p:blipFill rotWithShape="1">
          <a:blip r:embed="rId3"/>
          <a:srcRect l="39303" t="10908" r="17446" b="18164"/>
          <a:stretch/>
        </p:blipFill>
        <p:spPr>
          <a:xfrm>
            <a:off x="2501660" y="1906140"/>
            <a:ext cx="4986068" cy="4599336"/>
          </a:xfrm>
          <a:prstGeom prst="rect">
            <a:avLst/>
          </a:prstGeom>
        </p:spPr>
      </p:pic>
      <p:pic>
        <p:nvPicPr>
          <p:cNvPr id="6" name="图片 5"/>
          <p:cNvPicPr>
            <a:picLocks noChangeAspect="1"/>
          </p:cNvPicPr>
          <p:nvPr/>
        </p:nvPicPr>
        <p:blipFill rotWithShape="1">
          <a:blip r:embed="rId4"/>
          <a:srcRect l="39793" t="10544" b="29817"/>
          <a:stretch/>
        </p:blipFill>
        <p:spPr>
          <a:xfrm>
            <a:off x="1328885" y="2400019"/>
            <a:ext cx="6719781" cy="3744274"/>
          </a:xfrm>
          <a:prstGeom prst="rect">
            <a:avLst/>
          </a:prstGeom>
        </p:spPr>
      </p:pic>
      <p:pic>
        <p:nvPicPr>
          <p:cNvPr id="7" name="图片 6"/>
          <p:cNvPicPr>
            <a:picLocks noChangeAspect="1"/>
          </p:cNvPicPr>
          <p:nvPr/>
        </p:nvPicPr>
        <p:blipFill>
          <a:blip r:embed="rId5"/>
          <a:stretch>
            <a:fillRect/>
          </a:stretch>
        </p:blipFill>
        <p:spPr>
          <a:xfrm>
            <a:off x="3042068" y="3845005"/>
            <a:ext cx="3905250" cy="1390650"/>
          </a:xfrm>
          <a:prstGeom prst="rect">
            <a:avLst/>
          </a:prstGeom>
        </p:spPr>
      </p:pic>
      <p:sp>
        <p:nvSpPr>
          <p:cNvPr id="9" name="文本框 8">
            <a:extLst>
              <a:ext uri="{FF2B5EF4-FFF2-40B4-BE49-F238E27FC236}">
                <a16:creationId xmlns:a16="http://schemas.microsoft.com/office/drawing/2014/main" id="{5C48F3DF-6C67-4B1A-BC9A-DE70D7985543}"/>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10" name="矩形 9">
            <a:extLst>
              <a:ext uri="{FF2B5EF4-FFF2-40B4-BE49-F238E27FC236}">
                <a16:creationId xmlns:a16="http://schemas.microsoft.com/office/drawing/2014/main" id="{DA6247E9-146F-4E26-8BD4-6940DB035344}"/>
              </a:ext>
            </a:extLst>
          </p:cNvPr>
          <p:cNvSpPr/>
          <p:nvPr/>
        </p:nvSpPr>
        <p:spPr>
          <a:xfrm>
            <a:off x="265176" y="678010"/>
            <a:ext cx="4573524"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FF0000"/>
                </a:solidFill>
                <a:latin typeface="微软雅黑" panose="020B0503020204020204" pitchFamily="34" charset="-122"/>
                <a:ea typeface="微软雅黑" panose="020B0503020204020204" pitchFamily="34" charset="-122"/>
              </a:rPr>
              <a:t>IP</a:t>
            </a:r>
            <a:r>
              <a:rPr lang="zh-CN" altLang="en-US" sz="2400" b="1" dirty="0">
                <a:solidFill>
                  <a:srgbClr val="FF0000"/>
                </a:solidFill>
                <a:latin typeface="微软雅黑" panose="020B0503020204020204" pitchFamily="34" charset="-122"/>
                <a:ea typeface="微软雅黑" panose="020B0503020204020204" pitchFamily="34" charset="-122"/>
              </a:rPr>
              <a:t>核封装</a:t>
            </a:r>
          </a:p>
        </p:txBody>
      </p:sp>
    </p:spTree>
    <p:extLst>
      <p:ext uri="{BB962C8B-B14F-4D97-AF65-F5344CB8AC3E}">
        <p14:creationId xmlns:p14="http://schemas.microsoft.com/office/powerpoint/2010/main" val="15477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t="8270" r="30319" b="9726"/>
          <a:stretch/>
        </p:blipFill>
        <p:spPr>
          <a:xfrm>
            <a:off x="581025" y="1330175"/>
            <a:ext cx="6657432" cy="4407110"/>
          </a:xfrm>
          <a:prstGeom prst="rect">
            <a:avLst/>
          </a:prstGeom>
        </p:spPr>
      </p:pic>
      <p:pic>
        <p:nvPicPr>
          <p:cNvPr id="6" name="图片 5"/>
          <p:cNvPicPr>
            <a:picLocks noChangeAspect="1"/>
          </p:cNvPicPr>
          <p:nvPr/>
        </p:nvPicPr>
        <p:blipFill>
          <a:blip r:embed="rId3"/>
          <a:stretch>
            <a:fillRect/>
          </a:stretch>
        </p:blipFill>
        <p:spPr>
          <a:xfrm>
            <a:off x="1656272" y="3300867"/>
            <a:ext cx="3725312" cy="2245918"/>
          </a:xfrm>
          <a:prstGeom prst="rect">
            <a:avLst/>
          </a:prstGeom>
        </p:spPr>
      </p:pic>
      <p:pic>
        <p:nvPicPr>
          <p:cNvPr id="3" name="图片 2"/>
          <p:cNvPicPr>
            <a:picLocks noChangeAspect="1"/>
          </p:cNvPicPr>
          <p:nvPr/>
        </p:nvPicPr>
        <p:blipFill>
          <a:blip r:embed="rId4"/>
          <a:stretch>
            <a:fillRect/>
          </a:stretch>
        </p:blipFill>
        <p:spPr>
          <a:xfrm>
            <a:off x="2607887" y="3025354"/>
            <a:ext cx="6001441" cy="3496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文本框 6">
            <a:extLst>
              <a:ext uri="{FF2B5EF4-FFF2-40B4-BE49-F238E27FC236}">
                <a16:creationId xmlns:a16="http://schemas.microsoft.com/office/drawing/2014/main" id="{532C5B09-BD4E-43D5-A6C2-6C86BA82199E}"/>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9" name="矩形 8">
            <a:extLst>
              <a:ext uri="{FF2B5EF4-FFF2-40B4-BE49-F238E27FC236}">
                <a16:creationId xmlns:a16="http://schemas.microsoft.com/office/drawing/2014/main" id="{26BABC3F-4057-49E4-BD0F-5B56C5FD93CB}"/>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原理图设计 新建工程 添加</a:t>
            </a:r>
            <a:r>
              <a:rPr lang="en-US" altLang="zh-CN" sz="2400" b="1" dirty="0">
                <a:solidFill>
                  <a:srgbClr val="FF0000"/>
                </a:solidFill>
                <a:latin typeface="微软雅黑" panose="020B0503020204020204" pitchFamily="34" charset="-122"/>
                <a:ea typeface="微软雅黑" panose="020B0503020204020204" pitchFamily="34" charset="-122"/>
              </a:rPr>
              <a:t>IP</a:t>
            </a:r>
            <a:r>
              <a:rPr lang="zh-CN" altLang="en-US" sz="2400" b="1" dirty="0">
                <a:solidFill>
                  <a:srgbClr val="FF000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67974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421" r="66582" b="45497"/>
          <a:stretch/>
        </p:blipFill>
        <p:spPr>
          <a:xfrm>
            <a:off x="626301" y="1387325"/>
            <a:ext cx="3548884" cy="3297290"/>
          </a:xfrm>
          <a:prstGeom prst="rect">
            <a:avLst/>
          </a:prstGeom>
        </p:spPr>
      </p:pic>
      <p:pic>
        <p:nvPicPr>
          <p:cNvPr id="5" name="图片 4"/>
          <p:cNvPicPr>
            <a:picLocks noChangeAspect="1"/>
          </p:cNvPicPr>
          <p:nvPr/>
        </p:nvPicPr>
        <p:blipFill rotWithShape="1">
          <a:blip r:embed="rId3"/>
          <a:srcRect l="329" r="47334" b="33460"/>
          <a:stretch/>
        </p:blipFill>
        <p:spPr>
          <a:xfrm>
            <a:off x="3022295" y="1870448"/>
            <a:ext cx="4962450" cy="3548888"/>
          </a:xfrm>
          <a:prstGeom prst="rect">
            <a:avLst/>
          </a:prstGeom>
        </p:spPr>
      </p:pic>
      <p:pic>
        <p:nvPicPr>
          <p:cNvPr id="7" name="图片 6"/>
          <p:cNvPicPr>
            <a:picLocks noChangeAspect="1"/>
          </p:cNvPicPr>
          <p:nvPr/>
        </p:nvPicPr>
        <p:blipFill>
          <a:blip r:embed="rId4"/>
          <a:stretch>
            <a:fillRect/>
          </a:stretch>
        </p:blipFill>
        <p:spPr>
          <a:xfrm>
            <a:off x="1597851" y="3615698"/>
            <a:ext cx="5685311" cy="2646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文本框 9">
            <a:extLst>
              <a:ext uri="{FF2B5EF4-FFF2-40B4-BE49-F238E27FC236}">
                <a16:creationId xmlns:a16="http://schemas.microsoft.com/office/drawing/2014/main" id="{FAAEDA31-4D18-42B5-8295-0A1AC432F57D}"/>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11" name="矩形 10">
            <a:extLst>
              <a:ext uri="{FF2B5EF4-FFF2-40B4-BE49-F238E27FC236}">
                <a16:creationId xmlns:a16="http://schemas.microsoft.com/office/drawing/2014/main" id="{9126EE57-24D9-4B7E-B1C9-51E4494C310A}"/>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原理图设计</a:t>
            </a:r>
          </a:p>
        </p:txBody>
      </p:sp>
    </p:spTree>
    <p:extLst>
      <p:ext uri="{BB962C8B-B14F-4D97-AF65-F5344CB8AC3E}">
        <p14:creationId xmlns:p14="http://schemas.microsoft.com/office/powerpoint/2010/main" val="213362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466725" y="3101618"/>
            <a:ext cx="8215502" cy="3351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矩形 19"/>
          <p:cNvSpPr/>
          <p:nvPr/>
        </p:nvSpPr>
        <p:spPr>
          <a:xfrm>
            <a:off x="466725" y="1243483"/>
            <a:ext cx="8054317" cy="1754326"/>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       通过鼠标拖动连接各模块接口连线；</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选中输入</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输出端口，右键选择“</a:t>
            </a:r>
            <a:r>
              <a:rPr lang="en-US" altLang="zh-CN" sz="2400" b="1" dirty="0">
                <a:latin typeface="微软雅黑" panose="020B0503020204020204" pitchFamily="34" charset="-122"/>
                <a:ea typeface="微软雅黑" panose="020B0503020204020204" pitchFamily="34" charset="-122"/>
              </a:rPr>
              <a:t>Create Port/Make External</a:t>
            </a:r>
            <a:r>
              <a:rPr lang="zh-CN" altLang="en-US" sz="2400" b="1" dirty="0">
                <a:latin typeface="微软雅黑" panose="020B0503020204020204" pitchFamily="34" charset="-122"/>
                <a:ea typeface="微软雅黑" panose="020B0503020204020204" pitchFamily="34" charset="-122"/>
              </a:rPr>
              <a:t>”创建输入输出接口。</a:t>
            </a:r>
          </a:p>
        </p:txBody>
      </p:sp>
      <p:sp>
        <p:nvSpPr>
          <p:cNvPr id="6" name="文本框 5">
            <a:extLst>
              <a:ext uri="{FF2B5EF4-FFF2-40B4-BE49-F238E27FC236}">
                <a16:creationId xmlns:a16="http://schemas.microsoft.com/office/drawing/2014/main" id="{ADC5225D-1E24-4414-9DE8-63E56EB27DE8}"/>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7" name="矩形 6">
            <a:extLst>
              <a:ext uri="{FF2B5EF4-FFF2-40B4-BE49-F238E27FC236}">
                <a16:creationId xmlns:a16="http://schemas.microsoft.com/office/drawing/2014/main" id="{BAC674C7-CA60-4497-97E7-CEAC007C3F03}"/>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原理图设计</a:t>
            </a:r>
          </a:p>
        </p:txBody>
      </p:sp>
    </p:spTree>
    <p:extLst>
      <p:ext uri="{BB962C8B-B14F-4D97-AF65-F5344CB8AC3E}">
        <p14:creationId xmlns:p14="http://schemas.microsoft.com/office/powerpoint/2010/main" val="38855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411" r="59303" b="50240"/>
          <a:stretch/>
        </p:blipFill>
        <p:spPr>
          <a:xfrm>
            <a:off x="720969" y="1312487"/>
            <a:ext cx="4440165" cy="3084939"/>
          </a:xfrm>
          <a:prstGeom prst="rect">
            <a:avLst/>
          </a:prstGeom>
        </p:spPr>
      </p:pic>
      <p:pic>
        <p:nvPicPr>
          <p:cNvPr id="7" name="图片 6"/>
          <p:cNvPicPr>
            <a:picLocks noChangeAspect="1"/>
          </p:cNvPicPr>
          <p:nvPr/>
        </p:nvPicPr>
        <p:blipFill>
          <a:blip r:embed="rId3"/>
          <a:stretch>
            <a:fillRect/>
          </a:stretch>
        </p:blipFill>
        <p:spPr>
          <a:xfrm>
            <a:off x="1387834" y="1660398"/>
            <a:ext cx="3106434" cy="4307905"/>
          </a:xfrm>
          <a:prstGeom prst="rect">
            <a:avLst/>
          </a:prstGeom>
        </p:spPr>
      </p:pic>
      <p:pic>
        <p:nvPicPr>
          <p:cNvPr id="8" name="图片 7"/>
          <p:cNvPicPr>
            <a:picLocks noChangeAspect="1"/>
          </p:cNvPicPr>
          <p:nvPr/>
        </p:nvPicPr>
        <p:blipFill>
          <a:blip r:embed="rId4"/>
          <a:stretch>
            <a:fillRect/>
          </a:stretch>
        </p:blipFill>
        <p:spPr>
          <a:xfrm>
            <a:off x="940424" y="3616658"/>
            <a:ext cx="4686300" cy="1390650"/>
          </a:xfrm>
          <a:prstGeom prst="rect">
            <a:avLst/>
          </a:prstGeom>
        </p:spPr>
      </p:pic>
      <p:pic>
        <p:nvPicPr>
          <p:cNvPr id="3" name="图片 2"/>
          <p:cNvPicPr>
            <a:picLocks noChangeAspect="1"/>
          </p:cNvPicPr>
          <p:nvPr/>
        </p:nvPicPr>
        <p:blipFill rotWithShape="1">
          <a:blip r:embed="rId5"/>
          <a:srcRect r="65074" b="49286"/>
          <a:stretch/>
        </p:blipFill>
        <p:spPr>
          <a:xfrm>
            <a:off x="2407872" y="2190279"/>
            <a:ext cx="4462229" cy="3644673"/>
          </a:xfrm>
          <a:prstGeom prst="rect">
            <a:avLst/>
          </a:prstGeom>
        </p:spPr>
      </p:pic>
      <p:pic>
        <p:nvPicPr>
          <p:cNvPr id="4" name="图片 3"/>
          <p:cNvPicPr>
            <a:picLocks noChangeAspect="1"/>
          </p:cNvPicPr>
          <p:nvPr/>
        </p:nvPicPr>
        <p:blipFill>
          <a:blip r:embed="rId6"/>
          <a:stretch>
            <a:fillRect/>
          </a:stretch>
        </p:blipFill>
        <p:spPr>
          <a:xfrm>
            <a:off x="2646568" y="4004994"/>
            <a:ext cx="3313589" cy="1920826"/>
          </a:xfrm>
          <a:prstGeom prst="rect">
            <a:avLst/>
          </a:prstGeom>
        </p:spPr>
      </p:pic>
      <p:pic>
        <p:nvPicPr>
          <p:cNvPr id="9" name="图片 8"/>
          <p:cNvPicPr>
            <a:picLocks noChangeAspect="1"/>
          </p:cNvPicPr>
          <p:nvPr/>
        </p:nvPicPr>
        <p:blipFill>
          <a:blip r:embed="rId7"/>
          <a:stretch>
            <a:fillRect/>
          </a:stretch>
        </p:blipFill>
        <p:spPr>
          <a:xfrm>
            <a:off x="3755120" y="2692391"/>
            <a:ext cx="4410075" cy="3839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文本框 9">
            <a:extLst>
              <a:ext uri="{FF2B5EF4-FFF2-40B4-BE49-F238E27FC236}">
                <a16:creationId xmlns:a16="http://schemas.microsoft.com/office/drawing/2014/main" id="{39E38AB3-79DE-41AC-AD2C-E6F051A4ED4F}"/>
              </a:ext>
            </a:extLst>
          </p:cNvPr>
          <p:cNvSpPr txBox="1"/>
          <p:nvPr/>
        </p:nvSpPr>
        <p:spPr>
          <a:xfrm>
            <a:off x="581025" y="138783"/>
            <a:ext cx="2484655" cy="461665"/>
          </a:xfrm>
          <a:prstGeom prst="rect">
            <a:avLst/>
          </a:prstGeom>
          <a:noFill/>
        </p:spPr>
        <p:txBody>
          <a:bodyPr wrap="none" rtlCol="0">
            <a:spAutoFit/>
          </a:bodyPr>
          <a:lstStyle/>
          <a:p>
            <a:r>
              <a:rPr lang="en-US" altLang="zh-CN" sz="2400" b="1" dirty="0" err="1">
                <a:solidFill>
                  <a:srgbClr val="0070C0"/>
                </a:solidFill>
                <a:latin typeface="微软雅黑" panose="020B0503020204020204" pitchFamily="34" charset="-122"/>
                <a:ea typeface="微软雅黑" panose="020B0503020204020204" pitchFamily="34" charset="-122"/>
              </a:rPr>
              <a:t>Vivado</a:t>
            </a:r>
            <a:r>
              <a:rPr lang="zh-CN" altLang="en-US" sz="2400" b="1" dirty="0">
                <a:solidFill>
                  <a:srgbClr val="0070C0"/>
                </a:solidFill>
                <a:latin typeface="微软雅黑" panose="020B0503020204020204" pitchFamily="34" charset="-122"/>
                <a:ea typeface="微软雅黑" panose="020B0503020204020204" pitchFamily="34" charset="-122"/>
              </a:rPr>
              <a:t>开发流程</a:t>
            </a:r>
          </a:p>
        </p:txBody>
      </p:sp>
      <p:sp>
        <p:nvSpPr>
          <p:cNvPr id="11" name="矩形 10">
            <a:extLst>
              <a:ext uri="{FF2B5EF4-FFF2-40B4-BE49-F238E27FC236}">
                <a16:creationId xmlns:a16="http://schemas.microsoft.com/office/drawing/2014/main" id="{FC229B55-B130-4CAF-AE7E-3FA255DC491C}"/>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原理图设计 生成顶层文件</a:t>
            </a:r>
          </a:p>
        </p:txBody>
      </p:sp>
    </p:spTree>
    <p:extLst>
      <p:ext uri="{BB962C8B-B14F-4D97-AF65-F5344CB8AC3E}">
        <p14:creationId xmlns:p14="http://schemas.microsoft.com/office/powerpoint/2010/main" val="354559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13E93BE-7070-437C-AA73-48807E1F708A}"/>
              </a:ext>
            </a:extLst>
          </p:cNvPr>
          <p:cNvPicPr>
            <a:picLocks noChangeAspect="1"/>
          </p:cNvPicPr>
          <p:nvPr/>
        </p:nvPicPr>
        <p:blipFill>
          <a:blip r:embed="rId2"/>
          <a:stretch>
            <a:fillRect/>
          </a:stretch>
        </p:blipFill>
        <p:spPr>
          <a:xfrm>
            <a:off x="1756518" y="678010"/>
            <a:ext cx="6537325" cy="5885308"/>
          </a:xfrm>
          <a:prstGeom prst="rect">
            <a:avLst/>
          </a:prstGeom>
        </p:spPr>
      </p:pic>
      <p:sp>
        <p:nvSpPr>
          <p:cNvPr id="10" name="文本框 9">
            <a:extLst>
              <a:ext uri="{FF2B5EF4-FFF2-40B4-BE49-F238E27FC236}">
                <a16:creationId xmlns:a16="http://schemas.microsoft.com/office/drawing/2014/main" id="{39E38AB3-79DE-41AC-AD2C-E6F051A4ED4F}"/>
              </a:ext>
            </a:extLst>
          </p:cNvPr>
          <p:cNvSpPr txBox="1"/>
          <p:nvPr/>
        </p:nvSpPr>
        <p:spPr>
          <a:xfrm>
            <a:off x="581025" y="138783"/>
            <a:ext cx="2013693" cy="461665"/>
          </a:xfrm>
          <a:prstGeom prst="rect">
            <a:avLst/>
          </a:prstGeom>
          <a:noFill/>
        </p:spPr>
        <p:txBody>
          <a:bodyPr wrap="non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Logisim</a:t>
            </a:r>
            <a:r>
              <a:rPr lang="zh-CN" altLang="en-US" sz="2400" b="1" dirty="0">
                <a:solidFill>
                  <a:srgbClr val="0070C0"/>
                </a:solidFill>
                <a:latin typeface="微软雅黑" panose="020B0503020204020204" pitchFamily="34" charset="-122"/>
                <a:ea typeface="微软雅黑" panose="020B0503020204020204" pitchFamily="34" charset="-122"/>
              </a:rPr>
              <a:t>开发</a:t>
            </a:r>
          </a:p>
        </p:txBody>
      </p:sp>
      <p:sp>
        <p:nvSpPr>
          <p:cNvPr id="11" name="矩形 10">
            <a:extLst>
              <a:ext uri="{FF2B5EF4-FFF2-40B4-BE49-F238E27FC236}">
                <a16:creationId xmlns:a16="http://schemas.microsoft.com/office/drawing/2014/main" id="{FC229B55-B130-4CAF-AE7E-3FA255DC491C}"/>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主界面</a:t>
            </a:r>
          </a:p>
        </p:txBody>
      </p:sp>
      <p:grpSp>
        <p:nvGrpSpPr>
          <p:cNvPr id="2" name="组合 1">
            <a:extLst>
              <a:ext uri="{FF2B5EF4-FFF2-40B4-BE49-F238E27FC236}">
                <a16:creationId xmlns:a16="http://schemas.microsoft.com/office/drawing/2014/main" id="{E9C20039-6774-4CC7-A2B9-A2A260E13D15}"/>
              </a:ext>
            </a:extLst>
          </p:cNvPr>
          <p:cNvGrpSpPr/>
          <p:nvPr/>
        </p:nvGrpSpPr>
        <p:grpSpPr>
          <a:xfrm>
            <a:off x="1756518" y="678010"/>
            <a:ext cx="4287650" cy="884972"/>
            <a:chOff x="1756518" y="678010"/>
            <a:chExt cx="4287650" cy="884972"/>
          </a:xfrm>
        </p:grpSpPr>
        <p:sp>
          <p:nvSpPr>
            <p:cNvPr id="5" name="矩形: 圆角 4">
              <a:extLst>
                <a:ext uri="{FF2B5EF4-FFF2-40B4-BE49-F238E27FC236}">
                  <a16:creationId xmlns:a16="http://schemas.microsoft.com/office/drawing/2014/main" id="{7BA5CA3E-AF7F-445B-BE0F-35B5C7D483BF}"/>
                </a:ext>
              </a:extLst>
            </p:cNvPr>
            <p:cNvSpPr/>
            <p:nvPr/>
          </p:nvSpPr>
          <p:spPr>
            <a:xfrm>
              <a:off x="1756518" y="955149"/>
              <a:ext cx="2028082" cy="607833"/>
            </a:xfrm>
            <a:prstGeom prst="roundRect">
              <a:avLst/>
            </a:prstGeom>
            <a:noFill/>
            <a:ln w="38100">
              <a:solidFill>
                <a:srgbClr val="FF0000"/>
              </a:solidFill>
            </a:ln>
          </p:spPr>
          <p:txBody>
            <a:bodyPr rtlCol="0" anchor="ctr"/>
            <a:lstStyle/>
            <a:p>
              <a:pPr algn="ctr"/>
              <a:endParaRPr lang="zh-CN" altLang="en-US" sz="2000" b="1" dirty="0">
                <a:solidFill>
                  <a:srgbClr val="FF0000"/>
                </a:solidFill>
              </a:endParaRPr>
            </a:p>
          </p:txBody>
        </p:sp>
        <p:sp>
          <p:nvSpPr>
            <p:cNvPr id="19" name="对话气泡: 圆角矩形 18">
              <a:extLst>
                <a:ext uri="{FF2B5EF4-FFF2-40B4-BE49-F238E27FC236}">
                  <a16:creationId xmlns:a16="http://schemas.microsoft.com/office/drawing/2014/main" id="{F7B67AF7-AD92-46CB-8CD8-3D0DFBA7A38F}"/>
                </a:ext>
              </a:extLst>
            </p:cNvPr>
            <p:cNvSpPr/>
            <p:nvPr/>
          </p:nvSpPr>
          <p:spPr>
            <a:xfrm>
              <a:off x="4016086" y="678010"/>
              <a:ext cx="2028082" cy="452290"/>
            </a:xfrm>
            <a:prstGeom prst="wedgeRoundRectCallout">
              <a:avLst>
                <a:gd name="adj1" fmla="val -60283"/>
                <a:gd name="adj2" fmla="val 76332"/>
                <a:gd name="adj3" fmla="val 16667"/>
              </a:avLst>
            </a:prstGeom>
            <a:noFill/>
            <a:ln>
              <a:solidFill>
                <a:schemeClr val="tx1"/>
              </a:solidFill>
            </a:ln>
          </p:spPr>
          <p:txBody>
            <a:bodyPr rtlCol="0" anchor="ctr"/>
            <a:lstStyle/>
            <a:p>
              <a:pPr algn="ctr"/>
              <a:r>
                <a:rPr lang="zh-CN" altLang="en-US" sz="2400" b="1" dirty="0">
                  <a:solidFill>
                    <a:srgbClr val="FF0000"/>
                  </a:solidFill>
                </a:rPr>
                <a:t>菜单</a:t>
              </a:r>
              <a:r>
                <a:rPr lang="en-US" altLang="zh-CN" sz="2400" b="1" dirty="0">
                  <a:solidFill>
                    <a:srgbClr val="FF0000"/>
                  </a:solidFill>
                </a:rPr>
                <a:t>/</a:t>
              </a:r>
              <a:r>
                <a:rPr lang="zh-CN" altLang="en-US" sz="2400" b="1" dirty="0">
                  <a:solidFill>
                    <a:srgbClr val="FF0000"/>
                  </a:solidFill>
                </a:rPr>
                <a:t>工具栏</a:t>
              </a:r>
            </a:p>
          </p:txBody>
        </p:sp>
      </p:grpSp>
      <p:grpSp>
        <p:nvGrpSpPr>
          <p:cNvPr id="6" name="组合 5">
            <a:extLst>
              <a:ext uri="{FF2B5EF4-FFF2-40B4-BE49-F238E27FC236}">
                <a16:creationId xmlns:a16="http://schemas.microsoft.com/office/drawing/2014/main" id="{70D32E2E-FB3E-4EF6-88DA-DC3B6289238F}"/>
              </a:ext>
            </a:extLst>
          </p:cNvPr>
          <p:cNvGrpSpPr/>
          <p:nvPr/>
        </p:nvGrpSpPr>
        <p:grpSpPr>
          <a:xfrm>
            <a:off x="3909538" y="1435979"/>
            <a:ext cx="4269261" cy="5127339"/>
            <a:chOff x="3909538" y="1435979"/>
            <a:chExt cx="4269261" cy="5127339"/>
          </a:xfrm>
        </p:grpSpPr>
        <p:sp>
          <p:nvSpPr>
            <p:cNvPr id="17" name="矩形: 圆角 16">
              <a:extLst>
                <a:ext uri="{FF2B5EF4-FFF2-40B4-BE49-F238E27FC236}">
                  <a16:creationId xmlns:a16="http://schemas.microsoft.com/office/drawing/2014/main" id="{907EA6E5-5733-4F02-8B88-744B7EB56B81}"/>
                </a:ext>
              </a:extLst>
            </p:cNvPr>
            <p:cNvSpPr/>
            <p:nvPr/>
          </p:nvSpPr>
          <p:spPr>
            <a:xfrm>
              <a:off x="3909538" y="1435979"/>
              <a:ext cx="4269261" cy="5127339"/>
            </a:xfrm>
            <a:prstGeom prst="roundRect">
              <a:avLst/>
            </a:prstGeom>
            <a:noFill/>
            <a:ln w="38100">
              <a:solidFill>
                <a:srgbClr val="FF0000"/>
              </a:solidFill>
            </a:ln>
          </p:spPr>
          <p:txBody>
            <a:bodyPr rtlCol="0" anchor="ctr"/>
            <a:lstStyle/>
            <a:p>
              <a:pPr algn="ctr"/>
              <a:endParaRPr lang="zh-CN" altLang="en-US" sz="2400" dirty="0"/>
            </a:p>
          </p:txBody>
        </p:sp>
        <p:sp>
          <p:nvSpPr>
            <p:cNvPr id="20" name="对话气泡: 圆角矩形 19">
              <a:extLst>
                <a:ext uri="{FF2B5EF4-FFF2-40B4-BE49-F238E27FC236}">
                  <a16:creationId xmlns:a16="http://schemas.microsoft.com/office/drawing/2014/main" id="{13A08B15-6492-4264-96CB-D697173B60D3}"/>
                </a:ext>
              </a:extLst>
            </p:cNvPr>
            <p:cNvSpPr/>
            <p:nvPr/>
          </p:nvSpPr>
          <p:spPr>
            <a:xfrm>
              <a:off x="4993800" y="2516575"/>
              <a:ext cx="2028082" cy="452290"/>
            </a:xfrm>
            <a:prstGeom prst="wedgeRoundRectCallout">
              <a:avLst>
                <a:gd name="adj1" fmla="val -30225"/>
                <a:gd name="adj2" fmla="val -78104"/>
                <a:gd name="adj3" fmla="val 16667"/>
              </a:avLst>
            </a:prstGeom>
            <a:noFill/>
            <a:ln>
              <a:solidFill>
                <a:schemeClr val="tx1"/>
              </a:solidFill>
            </a:ln>
          </p:spPr>
          <p:txBody>
            <a:bodyPr rtlCol="0" anchor="ctr"/>
            <a:lstStyle/>
            <a:p>
              <a:pPr algn="ctr"/>
              <a:r>
                <a:rPr lang="zh-CN" altLang="en-US" sz="2400" b="1" dirty="0">
                  <a:solidFill>
                    <a:srgbClr val="FF0000"/>
                  </a:solidFill>
                </a:rPr>
                <a:t>绘制区域</a:t>
              </a:r>
            </a:p>
          </p:txBody>
        </p:sp>
      </p:grpSp>
      <p:grpSp>
        <p:nvGrpSpPr>
          <p:cNvPr id="4" name="组合 3">
            <a:extLst>
              <a:ext uri="{FF2B5EF4-FFF2-40B4-BE49-F238E27FC236}">
                <a16:creationId xmlns:a16="http://schemas.microsoft.com/office/drawing/2014/main" id="{00E38FE0-1BF6-4433-9E1D-E813FC0896BE}"/>
              </a:ext>
            </a:extLst>
          </p:cNvPr>
          <p:cNvGrpSpPr/>
          <p:nvPr/>
        </p:nvGrpSpPr>
        <p:grpSpPr>
          <a:xfrm>
            <a:off x="322185" y="5317466"/>
            <a:ext cx="3462415" cy="956334"/>
            <a:chOff x="322185" y="5317466"/>
            <a:chExt cx="3462415" cy="956334"/>
          </a:xfrm>
        </p:grpSpPr>
        <p:sp>
          <p:nvSpPr>
            <p:cNvPr id="15" name="矩形: 圆角 14">
              <a:extLst>
                <a:ext uri="{FF2B5EF4-FFF2-40B4-BE49-F238E27FC236}">
                  <a16:creationId xmlns:a16="http://schemas.microsoft.com/office/drawing/2014/main" id="{C4BB1FA1-8357-415C-A05C-A8E56F4243DD}"/>
                </a:ext>
              </a:extLst>
            </p:cNvPr>
            <p:cNvSpPr/>
            <p:nvPr/>
          </p:nvSpPr>
          <p:spPr>
            <a:xfrm>
              <a:off x="1756518" y="5543611"/>
              <a:ext cx="2028082" cy="730189"/>
            </a:xfrm>
            <a:prstGeom prst="roundRect">
              <a:avLst/>
            </a:prstGeom>
            <a:noFill/>
            <a:ln w="38100">
              <a:solidFill>
                <a:srgbClr val="FF0000"/>
              </a:solidFill>
            </a:ln>
          </p:spPr>
          <p:txBody>
            <a:bodyPr rtlCol="0" anchor="ctr"/>
            <a:lstStyle/>
            <a:p>
              <a:pPr algn="ctr"/>
              <a:endParaRPr lang="zh-CN" altLang="en-US" sz="2400" dirty="0"/>
            </a:p>
          </p:txBody>
        </p:sp>
        <p:sp>
          <p:nvSpPr>
            <p:cNvPr id="21" name="对话气泡: 圆角矩形 20">
              <a:extLst>
                <a:ext uri="{FF2B5EF4-FFF2-40B4-BE49-F238E27FC236}">
                  <a16:creationId xmlns:a16="http://schemas.microsoft.com/office/drawing/2014/main" id="{373BE078-7081-4D40-B7A2-E36A7AE3EF80}"/>
                </a:ext>
              </a:extLst>
            </p:cNvPr>
            <p:cNvSpPr/>
            <p:nvPr/>
          </p:nvSpPr>
          <p:spPr>
            <a:xfrm>
              <a:off x="322185" y="5317466"/>
              <a:ext cx="1319289" cy="452290"/>
            </a:xfrm>
            <a:prstGeom prst="wedgeRoundRectCallout">
              <a:avLst>
                <a:gd name="adj1" fmla="val 58121"/>
                <a:gd name="adj2" fmla="val 121258"/>
                <a:gd name="adj3" fmla="val 16667"/>
              </a:avLst>
            </a:prstGeom>
            <a:noFill/>
            <a:ln>
              <a:solidFill>
                <a:schemeClr val="tx1"/>
              </a:solidFill>
            </a:ln>
          </p:spPr>
          <p:txBody>
            <a:bodyPr rtlCol="0" anchor="ctr"/>
            <a:lstStyle/>
            <a:p>
              <a:pPr algn="ctr"/>
              <a:r>
                <a:rPr lang="zh-CN" altLang="en-US" sz="2400" b="1" dirty="0">
                  <a:solidFill>
                    <a:srgbClr val="FF0000"/>
                  </a:solidFill>
                </a:rPr>
                <a:t>属性</a:t>
              </a:r>
            </a:p>
          </p:txBody>
        </p:sp>
      </p:grpSp>
      <p:grpSp>
        <p:nvGrpSpPr>
          <p:cNvPr id="3" name="组合 2">
            <a:extLst>
              <a:ext uri="{FF2B5EF4-FFF2-40B4-BE49-F238E27FC236}">
                <a16:creationId xmlns:a16="http://schemas.microsoft.com/office/drawing/2014/main" id="{D11A25ED-FD53-44DA-A726-F3CCCB621635}"/>
              </a:ext>
            </a:extLst>
          </p:cNvPr>
          <p:cNvGrpSpPr/>
          <p:nvPr/>
        </p:nvGrpSpPr>
        <p:grpSpPr>
          <a:xfrm>
            <a:off x="282429" y="1575679"/>
            <a:ext cx="3502171" cy="3644021"/>
            <a:chOff x="282429" y="1575679"/>
            <a:chExt cx="3502171" cy="3644021"/>
          </a:xfrm>
        </p:grpSpPr>
        <p:sp>
          <p:nvSpPr>
            <p:cNvPr id="14" name="矩形: 圆角 13">
              <a:extLst>
                <a:ext uri="{FF2B5EF4-FFF2-40B4-BE49-F238E27FC236}">
                  <a16:creationId xmlns:a16="http://schemas.microsoft.com/office/drawing/2014/main" id="{CAD419D3-37A1-4E1D-ACAE-054EB4DBB821}"/>
                </a:ext>
              </a:extLst>
            </p:cNvPr>
            <p:cNvSpPr/>
            <p:nvPr/>
          </p:nvSpPr>
          <p:spPr>
            <a:xfrm>
              <a:off x="1756518" y="1575679"/>
              <a:ext cx="2028082" cy="3644021"/>
            </a:xfrm>
            <a:prstGeom prst="roundRect">
              <a:avLst/>
            </a:prstGeom>
            <a:noFill/>
            <a:ln w="38100">
              <a:solidFill>
                <a:srgbClr val="FF0000"/>
              </a:solidFill>
            </a:ln>
          </p:spPr>
          <p:txBody>
            <a:bodyPr rtlCol="0" anchor="ctr"/>
            <a:lstStyle/>
            <a:p>
              <a:pPr algn="ctr"/>
              <a:endParaRPr lang="zh-CN" altLang="en-US" sz="2400" dirty="0"/>
            </a:p>
          </p:txBody>
        </p:sp>
        <p:sp>
          <p:nvSpPr>
            <p:cNvPr id="22" name="对话气泡: 圆角矩形 21">
              <a:extLst>
                <a:ext uri="{FF2B5EF4-FFF2-40B4-BE49-F238E27FC236}">
                  <a16:creationId xmlns:a16="http://schemas.microsoft.com/office/drawing/2014/main" id="{89B5FD6D-38FB-434A-AE1A-37875BB0C398}"/>
                </a:ext>
              </a:extLst>
            </p:cNvPr>
            <p:cNvSpPr/>
            <p:nvPr/>
          </p:nvSpPr>
          <p:spPr>
            <a:xfrm>
              <a:off x="282429" y="2080591"/>
              <a:ext cx="1309395" cy="888274"/>
            </a:xfrm>
            <a:prstGeom prst="wedgeRoundRectCallout">
              <a:avLst>
                <a:gd name="adj1" fmla="val 63495"/>
                <a:gd name="adj2" fmla="val 110815"/>
                <a:gd name="adj3" fmla="val 16667"/>
              </a:avLst>
            </a:prstGeom>
            <a:noFill/>
            <a:ln>
              <a:solidFill>
                <a:schemeClr val="tx1"/>
              </a:solidFill>
            </a:ln>
          </p:spPr>
          <p:txBody>
            <a:bodyPr rtlCol="0" anchor="ctr"/>
            <a:lstStyle/>
            <a:p>
              <a:pPr algn="ctr"/>
              <a:r>
                <a:rPr lang="zh-CN" altLang="en-US" sz="2400" b="1" dirty="0">
                  <a:solidFill>
                    <a:srgbClr val="FF0000"/>
                  </a:solidFill>
                </a:rPr>
                <a:t>资源</a:t>
              </a:r>
              <a:br>
                <a:rPr lang="en-US" altLang="zh-CN" sz="2400" b="1" dirty="0">
                  <a:solidFill>
                    <a:srgbClr val="FF0000"/>
                  </a:solidFill>
                </a:rPr>
              </a:br>
              <a:r>
                <a:rPr lang="zh-CN" altLang="en-US" sz="2400" b="1" dirty="0">
                  <a:solidFill>
                    <a:srgbClr val="FF0000"/>
                  </a:solidFill>
                </a:rPr>
                <a:t>管理器</a:t>
              </a:r>
            </a:p>
          </p:txBody>
        </p:sp>
      </p:grpSp>
    </p:spTree>
    <p:extLst>
      <p:ext uri="{BB962C8B-B14F-4D97-AF65-F5344CB8AC3E}">
        <p14:creationId xmlns:p14="http://schemas.microsoft.com/office/powerpoint/2010/main" val="358284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0952" y="1182805"/>
            <a:ext cx="4695736" cy="2266047"/>
            <a:chOff x="420952" y="1182805"/>
            <a:chExt cx="4695736" cy="2266047"/>
          </a:xfrm>
        </p:grpSpPr>
        <p:pic>
          <p:nvPicPr>
            <p:cNvPr id="14" name="图片 13"/>
            <p:cNvPicPr>
              <a:picLocks noChangeAspect="1"/>
            </p:cNvPicPr>
            <p:nvPr/>
          </p:nvPicPr>
          <p:blipFill>
            <a:blip r:embed="rId2"/>
            <a:stretch>
              <a:fillRect/>
            </a:stretch>
          </p:blipFill>
          <p:spPr>
            <a:xfrm>
              <a:off x="796688" y="1182805"/>
              <a:ext cx="4320000" cy="2266047"/>
            </a:xfrm>
            <a:prstGeom prst="rect">
              <a:avLst/>
            </a:prstGeom>
          </p:spPr>
        </p:pic>
        <p:sp>
          <p:nvSpPr>
            <p:cNvPr id="25" name="文本框 24"/>
            <p:cNvSpPr txBox="1"/>
            <p:nvPr/>
          </p:nvSpPr>
          <p:spPr>
            <a:xfrm>
              <a:off x="420952" y="1712425"/>
              <a:ext cx="371942"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真值表</a:t>
              </a:r>
            </a:p>
          </p:txBody>
        </p:sp>
      </p:grpSp>
      <p:grpSp>
        <p:nvGrpSpPr>
          <p:cNvPr id="6" name="组合 5"/>
          <p:cNvGrpSpPr/>
          <p:nvPr/>
        </p:nvGrpSpPr>
        <p:grpSpPr>
          <a:xfrm>
            <a:off x="5497689" y="1219783"/>
            <a:ext cx="2513025" cy="1313705"/>
            <a:chOff x="5497689" y="1461317"/>
            <a:chExt cx="2513025" cy="1313705"/>
          </a:xfrm>
        </p:grpSpPr>
        <p:grpSp>
          <p:nvGrpSpPr>
            <p:cNvPr id="17" name="组合 16"/>
            <p:cNvGrpSpPr/>
            <p:nvPr/>
          </p:nvGrpSpPr>
          <p:grpSpPr>
            <a:xfrm>
              <a:off x="5497689" y="1950045"/>
              <a:ext cx="2513025" cy="824977"/>
              <a:chOff x="5508978" y="1950045"/>
              <a:chExt cx="2513025" cy="824977"/>
            </a:xfrm>
          </p:grpSpPr>
          <p:pic>
            <p:nvPicPr>
              <p:cNvPr id="1028" name="Picture 4" descr="在这里插入图片描述"/>
              <p:cNvPicPr>
                <a:picLocks noChangeAspect="1" noChangeArrowheads="1"/>
              </p:cNvPicPr>
              <p:nvPr/>
            </p:nvPicPr>
            <p:blipFill rotWithShape="1">
              <a:blip r:embed="rId3">
                <a:extLst>
                  <a:ext uri="{28A0092B-C50C-407E-A947-70E740481C1C}">
                    <a14:useLocalDpi xmlns:a14="http://schemas.microsoft.com/office/drawing/2010/main" val="0"/>
                  </a:ext>
                </a:extLst>
              </a:blip>
              <a:srcRect t="3402"/>
              <a:stretch/>
            </p:blipFill>
            <p:spPr bwMode="auto">
              <a:xfrm>
                <a:off x="6321503" y="1950045"/>
                <a:ext cx="1700500" cy="824977"/>
              </a:xfrm>
              <a:prstGeom prst="rect">
                <a:avLst/>
              </a:prstGeom>
              <a:noFill/>
              <a:extLst>
                <a:ext uri="{909E8E84-426E-40DD-AFC4-6F175D3DCCD1}">
                  <a14:hiddenFill xmlns:a14="http://schemas.microsoft.com/office/drawing/2010/main">
                    <a:solidFill>
                      <a:srgbClr val="FFFFFF"/>
                    </a:solidFill>
                  </a14:hiddenFill>
                </a:ext>
              </a:extLst>
            </p:spPr>
          </p:pic>
          <p:sp>
            <p:nvSpPr>
              <p:cNvPr id="16" name="右箭头 15"/>
              <p:cNvSpPr/>
              <p:nvPr/>
            </p:nvSpPr>
            <p:spPr>
              <a:xfrm>
                <a:off x="5508978" y="2125467"/>
                <a:ext cx="632178" cy="474133"/>
              </a:xfrm>
              <a:prstGeom prst="rightArrow">
                <a:avLst/>
              </a:prstGeom>
              <a:solidFill>
                <a:srgbClr val="DCE6F2"/>
              </a:solidFill>
              <a:ln>
                <a:noFill/>
              </a:ln>
            </p:spPr>
            <p:txBody>
              <a:bodyPr rtlCol="0" anchor="ctr"/>
              <a:lstStyle/>
              <a:p>
                <a:pPr algn="ctr"/>
                <a:endParaRPr lang="zh-CN" altLang="en-US" sz="2400" dirty="0"/>
              </a:p>
            </p:txBody>
          </p:sp>
        </p:grpSp>
        <p:sp>
          <p:nvSpPr>
            <p:cNvPr id="13" name="文本框 12"/>
            <p:cNvSpPr txBox="1"/>
            <p:nvPr/>
          </p:nvSpPr>
          <p:spPr>
            <a:xfrm>
              <a:off x="6491049" y="146131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逻辑表达式</a:t>
              </a:r>
            </a:p>
          </p:txBody>
        </p:sp>
      </p:grpSp>
      <p:grpSp>
        <p:nvGrpSpPr>
          <p:cNvPr id="5" name="组合 4"/>
          <p:cNvGrpSpPr/>
          <p:nvPr/>
        </p:nvGrpSpPr>
        <p:grpSpPr>
          <a:xfrm>
            <a:off x="1535132" y="3507854"/>
            <a:ext cx="6508285" cy="2674063"/>
            <a:chOff x="1535132" y="3507854"/>
            <a:chExt cx="6508285" cy="2674063"/>
          </a:xfrm>
        </p:grpSpPr>
        <p:grpSp>
          <p:nvGrpSpPr>
            <p:cNvPr id="21" name="组合 20"/>
            <p:cNvGrpSpPr/>
            <p:nvPr/>
          </p:nvGrpSpPr>
          <p:grpSpPr>
            <a:xfrm>
              <a:off x="1940352" y="3507854"/>
              <a:ext cx="6103065" cy="2674063"/>
              <a:chOff x="1940352" y="3519143"/>
              <a:chExt cx="6103065" cy="2674063"/>
            </a:xfrm>
          </p:grpSpPr>
          <p:pic>
            <p:nvPicPr>
              <p:cNvPr id="15" name="图片 14"/>
              <p:cNvPicPr>
                <a:picLocks noChangeAspect="1"/>
              </p:cNvPicPr>
              <p:nvPr/>
            </p:nvPicPr>
            <p:blipFill>
              <a:blip r:embed="rId4"/>
              <a:stretch>
                <a:fillRect/>
              </a:stretch>
            </p:blipFill>
            <p:spPr>
              <a:xfrm>
                <a:off x="1940352" y="3822231"/>
                <a:ext cx="6103065" cy="2370975"/>
              </a:xfrm>
              <a:prstGeom prst="rect">
                <a:avLst/>
              </a:prstGeom>
            </p:spPr>
          </p:pic>
          <p:sp>
            <p:nvSpPr>
              <p:cNvPr id="23" name="右箭头 22"/>
              <p:cNvSpPr/>
              <p:nvPr/>
            </p:nvSpPr>
            <p:spPr>
              <a:xfrm rot="5400000">
                <a:off x="6844374" y="3598165"/>
                <a:ext cx="632178" cy="474133"/>
              </a:xfrm>
              <a:prstGeom prst="rightArrow">
                <a:avLst/>
              </a:prstGeom>
              <a:solidFill>
                <a:srgbClr val="DCE6F2"/>
              </a:solidFill>
              <a:ln>
                <a:noFill/>
              </a:ln>
            </p:spPr>
            <p:txBody>
              <a:bodyPr rtlCol="0" anchor="ctr"/>
              <a:lstStyle/>
              <a:p>
                <a:pPr algn="ctr"/>
                <a:endParaRPr lang="zh-CN" altLang="en-US" sz="2400" dirty="0"/>
              </a:p>
            </p:txBody>
          </p:sp>
        </p:grpSp>
        <p:sp>
          <p:nvSpPr>
            <p:cNvPr id="4" name="文本框 3"/>
            <p:cNvSpPr txBox="1"/>
            <p:nvPr/>
          </p:nvSpPr>
          <p:spPr>
            <a:xfrm>
              <a:off x="1535132" y="4604014"/>
              <a:ext cx="461665" cy="784830"/>
            </a:xfrm>
            <a:prstGeom prst="rect">
              <a:avLst/>
            </a:prstGeom>
            <a:noFill/>
          </p:spPr>
          <p:txBody>
            <a:bodyPr vert="eaVert" wrap="none" rtlCol="0">
              <a:spAutoFit/>
            </a:bodyPr>
            <a:lstStyle/>
            <a:p>
              <a:r>
                <a:rPr lang="zh-CN" altLang="en-US" b="1" dirty="0">
                  <a:latin typeface="微软雅黑" panose="020B0503020204020204" pitchFamily="34" charset="-122"/>
                  <a:ea typeface="微软雅黑" panose="020B0503020204020204" pitchFamily="34" charset="-122"/>
                </a:rPr>
                <a:t>电路图</a:t>
              </a:r>
            </a:p>
          </p:txBody>
        </p:sp>
      </p:grpSp>
      <p:sp>
        <p:nvSpPr>
          <p:cNvPr id="20" name="矩形 19"/>
          <p:cNvSpPr/>
          <p:nvPr/>
        </p:nvSpPr>
        <p:spPr>
          <a:xfrm>
            <a:off x="581024" y="678010"/>
            <a:ext cx="8215503" cy="461665"/>
          </a:xfrm>
          <a:prstGeom prst="rect">
            <a:avLst/>
          </a:prstGeom>
        </p:spPr>
        <p:txBody>
          <a:bodyPr wrap="square">
            <a:spAutoFit/>
          </a:bodyPr>
          <a:lstStyle/>
          <a:p>
            <a:pPr marL="342900" indent="-342900">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电路描述方式</a:t>
            </a:r>
            <a:endParaRPr lang="zh-CN" altLang="zh-CN" sz="2400" b="1" dirty="0">
              <a:solidFill>
                <a:srgbClr val="FF000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81025" y="138783"/>
            <a:ext cx="26965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硬件描述语言</a:t>
            </a:r>
            <a:r>
              <a:rPr lang="en-US" altLang="zh-CN" sz="2400" b="1" dirty="0">
                <a:solidFill>
                  <a:srgbClr val="0070C0"/>
                </a:solidFill>
                <a:latin typeface="微软雅黑" panose="020B0503020204020204" pitchFamily="34" charset="-122"/>
                <a:ea typeface="微软雅黑" panose="020B0503020204020204" pitchFamily="34" charset="-122"/>
              </a:rPr>
              <a:t>HDL</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421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5241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a:ea typeface="黑体"/>
              <a:cs typeface="+mn-cs"/>
            </a:endParaRPr>
          </a:p>
        </p:txBody>
      </p:sp>
      <p:sp>
        <p:nvSpPr>
          <p:cNvPr id="6" name="文本框 5"/>
          <p:cNvSpPr txBox="1"/>
          <p:nvPr/>
        </p:nvSpPr>
        <p:spPr>
          <a:xfrm>
            <a:off x="1139198" y="3086263"/>
            <a:ext cx="690053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二、实验过程及考核</a:t>
            </a: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a:fillRect/>
          </a:stretch>
        </p:blipFill>
        <p:spPr>
          <a:xfrm>
            <a:off x="216990" y="255918"/>
            <a:ext cx="2517275" cy="679161"/>
          </a:xfrm>
          <a:prstGeom prst="rect">
            <a:avLst/>
          </a:prstGeom>
        </p:spPr>
      </p:pic>
    </p:spTree>
    <p:extLst>
      <p:ext uri="{BB962C8B-B14F-4D97-AF65-F5344CB8AC3E}">
        <p14:creationId xmlns:p14="http://schemas.microsoft.com/office/powerpoint/2010/main" val="1487664909"/>
      </p:ext>
    </p:extLst>
  </p:cSld>
  <p:clrMapOvr>
    <a:masterClrMapping/>
  </p:clrMapOvr>
  <mc:AlternateContent xmlns:mc="http://schemas.openxmlformats.org/markup-compatibility/2006" xmlns:p14="http://schemas.microsoft.com/office/powerpoint/2010/main">
    <mc:Choice Requires="p14">
      <p:transition spd="slow" p14:dur="2000" advTm="4272"/>
    </mc:Choice>
    <mc:Fallback xmlns="">
      <p:transition spd="slow" advTm="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39E38AB3-79DE-41AC-AD2C-E6F051A4ED4F}"/>
              </a:ext>
            </a:extLst>
          </p:cNvPr>
          <p:cNvSpPr txBox="1"/>
          <p:nvPr/>
        </p:nvSpPr>
        <p:spPr>
          <a:xfrm>
            <a:off x="581025" y="138783"/>
            <a:ext cx="2013693" cy="461665"/>
          </a:xfrm>
          <a:prstGeom prst="rect">
            <a:avLst/>
          </a:prstGeom>
          <a:noFill/>
        </p:spPr>
        <p:txBody>
          <a:bodyPr wrap="non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Logisim</a:t>
            </a:r>
            <a:r>
              <a:rPr lang="zh-CN" altLang="en-US" sz="2400" b="1" dirty="0">
                <a:solidFill>
                  <a:srgbClr val="0070C0"/>
                </a:solidFill>
                <a:latin typeface="微软雅黑" panose="020B0503020204020204" pitchFamily="34" charset="-122"/>
                <a:ea typeface="微软雅黑" panose="020B0503020204020204" pitchFamily="34" charset="-122"/>
              </a:rPr>
              <a:t>开发</a:t>
            </a:r>
          </a:p>
        </p:txBody>
      </p:sp>
      <p:sp>
        <p:nvSpPr>
          <p:cNvPr id="11" name="矩形 10">
            <a:extLst>
              <a:ext uri="{FF2B5EF4-FFF2-40B4-BE49-F238E27FC236}">
                <a16:creationId xmlns:a16="http://schemas.microsoft.com/office/drawing/2014/main" id="{FC229B55-B130-4CAF-AE7E-3FA255DC491C}"/>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电路设计方式</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电路图</a:t>
            </a:r>
          </a:p>
        </p:txBody>
      </p:sp>
      <p:pic>
        <p:nvPicPr>
          <p:cNvPr id="2" name="图片 1">
            <a:extLst>
              <a:ext uri="{FF2B5EF4-FFF2-40B4-BE49-F238E27FC236}">
                <a16:creationId xmlns:a16="http://schemas.microsoft.com/office/drawing/2014/main" id="{A69444A8-11C6-4C4E-8CB1-4B7FFF3D97F7}"/>
              </a:ext>
            </a:extLst>
          </p:cNvPr>
          <p:cNvPicPr>
            <a:picLocks noChangeAspect="1"/>
          </p:cNvPicPr>
          <p:nvPr/>
        </p:nvPicPr>
        <p:blipFill>
          <a:blip r:embed="rId2"/>
          <a:stretch>
            <a:fillRect/>
          </a:stretch>
        </p:blipFill>
        <p:spPr>
          <a:xfrm>
            <a:off x="581025" y="1336629"/>
            <a:ext cx="7762875" cy="4714875"/>
          </a:xfrm>
          <a:prstGeom prst="rect">
            <a:avLst/>
          </a:prstGeom>
        </p:spPr>
      </p:pic>
    </p:spTree>
    <p:extLst>
      <p:ext uri="{BB962C8B-B14F-4D97-AF65-F5344CB8AC3E}">
        <p14:creationId xmlns:p14="http://schemas.microsoft.com/office/powerpoint/2010/main" val="397007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39E38AB3-79DE-41AC-AD2C-E6F051A4ED4F}"/>
              </a:ext>
            </a:extLst>
          </p:cNvPr>
          <p:cNvSpPr txBox="1"/>
          <p:nvPr/>
        </p:nvSpPr>
        <p:spPr>
          <a:xfrm>
            <a:off x="581025" y="138783"/>
            <a:ext cx="2013693" cy="461665"/>
          </a:xfrm>
          <a:prstGeom prst="rect">
            <a:avLst/>
          </a:prstGeom>
          <a:noFill/>
        </p:spPr>
        <p:txBody>
          <a:bodyPr wrap="non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Logisim</a:t>
            </a:r>
            <a:r>
              <a:rPr lang="zh-CN" altLang="en-US" sz="2400" b="1" dirty="0">
                <a:solidFill>
                  <a:srgbClr val="0070C0"/>
                </a:solidFill>
                <a:latin typeface="微软雅黑" panose="020B0503020204020204" pitchFamily="34" charset="-122"/>
                <a:ea typeface="微软雅黑" panose="020B0503020204020204" pitchFamily="34" charset="-122"/>
              </a:rPr>
              <a:t>开发</a:t>
            </a:r>
          </a:p>
        </p:txBody>
      </p:sp>
      <p:sp>
        <p:nvSpPr>
          <p:cNvPr id="4" name="矩形 3">
            <a:extLst>
              <a:ext uri="{FF2B5EF4-FFF2-40B4-BE49-F238E27FC236}">
                <a16:creationId xmlns:a16="http://schemas.microsoft.com/office/drawing/2014/main" id="{38CBC10F-FE53-4CA4-9311-D89AB1033B68}"/>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电路设计方式</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真值表</a:t>
            </a:r>
          </a:p>
        </p:txBody>
      </p:sp>
      <p:pic>
        <p:nvPicPr>
          <p:cNvPr id="5" name="图片 4">
            <a:extLst>
              <a:ext uri="{FF2B5EF4-FFF2-40B4-BE49-F238E27FC236}">
                <a16:creationId xmlns:a16="http://schemas.microsoft.com/office/drawing/2014/main" id="{16FF44E4-90FC-460A-A8D5-7EA9EA77595A}"/>
              </a:ext>
            </a:extLst>
          </p:cNvPr>
          <p:cNvPicPr>
            <a:picLocks noChangeAspect="1"/>
          </p:cNvPicPr>
          <p:nvPr/>
        </p:nvPicPr>
        <p:blipFill>
          <a:blip r:embed="rId2"/>
          <a:stretch>
            <a:fillRect/>
          </a:stretch>
        </p:blipFill>
        <p:spPr>
          <a:xfrm>
            <a:off x="4762789" y="1259067"/>
            <a:ext cx="3158238" cy="1328133"/>
          </a:xfrm>
          <a:prstGeom prst="rect">
            <a:avLst/>
          </a:prstGeom>
        </p:spPr>
      </p:pic>
      <p:pic>
        <p:nvPicPr>
          <p:cNvPr id="7" name="图片 6">
            <a:extLst>
              <a:ext uri="{FF2B5EF4-FFF2-40B4-BE49-F238E27FC236}">
                <a16:creationId xmlns:a16="http://schemas.microsoft.com/office/drawing/2014/main" id="{AE0AF9D8-CD5E-4256-8CA4-AEE44B7209AE}"/>
              </a:ext>
            </a:extLst>
          </p:cNvPr>
          <p:cNvPicPr>
            <a:picLocks noChangeAspect="1"/>
          </p:cNvPicPr>
          <p:nvPr/>
        </p:nvPicPr>
        <p:blipFill>
          <a:blip r:embed="rId3"/>
          <a:stretch>
            <a:fillRect/>
          </a:stretch>
        </p:blipFill>
        <p:spPr>
          <a:xfrm>
            <a:off x="533689" y="1352079"/>
            <a:ext cx="4229100" cy="3724275"/>
          </a:xfrm>
          <a:prstGeom prst="rect">
            <a:avLst/>
          </a:prstGeom>
        </p:spPr>
      </p:pic>
      <p:pic>
        <p:nvPicPr>
          <p:cNvPr id="8" name="图片 7">
            <a:extLst>
              <a:ext uri="{FF2B5EF4-FFF2-40B4-BE49-F238E27FC236}">
                <a16:creationId xmlns:a16="http://schemas.microsoft.com/office/drawing/2014/main" id="{C682A5A8-F306-4583-BADD-C54990F033B0}"/>
              </a:ext>
            </a:extLst>
          </p:cNvPr>
          <p:cNvPicPr>
            <a:picLocks noChangeAspect="1"/>
          </p:cNvPicPr>
          <p:nvPr/>
        </p:nvPicPr>
        <p:blipFill>
          <a:blip r:embed="rId4"/>
          <a:stretch>
            <a:fillRect/>
          </a:stretch>
        </p:blipFill>
        <p:spPr>
          <a:xfrm>
            <a:off x="849264" y="1781646"/>
            <a:ext cx="4257675" cy="3724275"/>
          </a:xfrm>
          <a:prstGeom prst="rect">
            <a:avLst/>
          </a:prstGeom>
        </p:spPr>
      </p:pic>
      <p:pic>
        <p:nvPicPr>
          <p:cNvPr id="9" name="图片 8">
            <a:extLst>
              <a:ext uri="{FF2B5EF4-FFF2-40B4-BE49-F238E27FC236}">
                <a16:creationId xmlns:a16="http://schemas.microsoft.com/office/drawing/2014/main" id="{867CD160-F505-400F-8E58-E85944A5A7C3}"/>
              </a:ext>
            </a:extLst>
          </p:cNvPr>
          <p:cNvPicPr>
            <a:picLocks noChangeAspect="1"/>
          </p:cNvPicPr>
          <p:nvPr/>
        </p:nvPicPr>
        <p:blipFill>
          <a:blip r:embed="rId5"/>
          <a:stretch>
            <a:fillRect/>
          </a:stretch>
        </p:blipFill>
        <p:spPr>
          <a:xfrm>
            <a:off x="1607210" y="2179661"/>
            <a:ext cx="4267200" cy="3733800"/>
          </a:xfrm>
          <a:prstGeom prst="rect">
            <a:avLst/>
          </a:prstGeom>
        </p:spPr>
      </p:pic>
      <p:pic>
        <p:nvPicPr>
          <p:cNvPr id="11" name="图片 10">
            <a:extLst>
              <a:ext uri="{FF2B5EF4-FFF2-40B4-BE49-F238E27FC236}">
                <a16:creationId xmlns:a16="http://schemas.microsoft.com/office/drawing/2014/main" id="{9D982335-F99B-4CFC-88D6-4CD664E3504C}"/>
              </a:ext>
            </a:extLst>
          </p:cNvPr>
          <p:cNvPicPr>
            <a:picLocks noChangeAspect="1"/>
          </p:cNvPicPr>
          <p:nvPr/>
        </p:nvPicPr>
        <p:blipFill>
          <a:blip r:embed="rId6"/>
          <a:stretch>
            <a:fillRect/>
          </a:stretch>
        </p:blipFill>
        <p:spPr>
          <a:xfrm>
            <a:off x="2265833" y="2446190"/>
            <a:ext cx="4248150" cy="3733800"/>
          </a:xfrm>
          <a:prstGeom prst="rect">
            <a:avLst/>
          </a:prstGeom>
        </p:spPr>
      </p:pic>
      <p:pic>
        <p:nvPicPr>
          <p:cNvPr id="13" name="图片 12">
            <a:extLst>
              <a:ext uri="{FF2B5EF4-FFF2-40B4-BE49-F238E27FC236}">
                <a16:creationId xmlns:a16="http://schemas.microsoft.com/office/drawing/2014/main" id="{407BC142-6F6D-411B-B531-F9BD609295F1}"/>
              </a:ext>
            </a:extLst>
          </p:cNvPr>
          <p:cNvPicPr>
            <a:picLocks noChangeAspect="1"/>
          </p:cNvPicPr>
          <p:nvPr/>
        </p:nvPicPr>
        <p:blipFill>
          <a:blip r:embed="rId7"/>
          <a:stretch>
            <a:fillRect/>
          </a:stretch>
        </p:blipFill>
        <p:spPr>
          <a:xfrm>
            <a:off x="3374797" y="3507794"/>
            <a:ext cx="2819400" cy="1866900"/>
          </a:xfrm>
          <a:prstGeom prst="rect">
            <a:avLst/>
          </a:prstGeom>
        </p:spPr>
      </p:pic>
      <p:pic>
        <p:nvPicPr>
          <p:cNvPr id="14" name="图片 13">
            <a:extLst>
              <a:ext uri="{FF2B5EF4-FFF2-40B4-BE49-F238E27FC236}">
                <a16:creationId xmlns:a16="http://schemas.microsoft.com/office/drawing/2014/main" id="{EA959129-888D-4F06-9C91-F95BCE369E3E}"/>
              </a:ext>
            </a:extLst>
          </p:cNvPr>
          <p:cNvPicPr>
            <a:picLocks noChangeAspect="1"/>
          </p:cNvPicPr>
          <p:nvPr/>
        </p:nvPicPr>
        <p:blipFill>
          <a:blip r:embed="rId8"/>
          <a:stretch>
            <a:fillRect/>
          </a:stretch>
        </p:blipFill>
        <p:spPr>
          <a:xfrm>
            <a:off x="4762788" y="3474523"/>
            <a:ext cx="3374089" cy="2971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401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39E38AB3-79DE-41AC-AD2C-E6F051A4ED4F}"/>
              </a:ext>
            </a:extLst>
          </p:cNvPr>
          <p:cNvSpPr txBox="1"/>
          <p:nvPr/>
        </p:nvSpPr>
        <p:spPr>
          <a:xfrm>
            <a:off x="581025" y="138783"/>
            <a:ext cx="2013693" cy="461665"/>
          </a:xfrm>
          <a:prstGeom prst="rect">
            <a:avLst/>
          </a:prstGeom>
          <a:noFill/>
        </p:spPr>
        <p:txBody>
          <a:bodyPr wrap="non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Logisim</a:t>
            </a:r>
            <a:r>
              <a:rPr lang="zh-CN" altLang="en-US" sz="2400" b="1" dirty="0">
                <a:solidFill>
                  <a:srgbClr val="0070C0"/>
                </a:solidFill>
                <a:latin typeface="微软雅黑" panose="020B0503020204020204" pitchFamily="34" charset="-122"/>
                <a:ea typeface="微软雅黑" panose="020B0503020204020204" pitchFamily="34" charset="-122"/>
              </a:rPr>
              <a:t>开发</a:t>
            </a:r>
          </a:p>
        </p:txBody>
      </p:sp>
      <p:sp>
        <p:nvSpPr>
          <p:cNvPr id="4" name="矩形 3">
            <a:extLst>
              <a:ext uri="{FF2B5EF4-FFF2-40B4-BE49-F238E27FC236}">
                <a16:creationId xmlns:a16="http://schemas.microsoft.com/office/drawing/2014/main" id="{F6E18711-1782-4734-9DDE-63A7AD85C05F}"/>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电路设计方式</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逻辑表达式</a:t>
            </a:r>
          </a:p>
        </p:txBody>
      </p:sp>
      <p:pic>
        <p:nvPicPr>
          <p:cNvPr id="8" name="Picture 4" descr="在这里插入图片描述">
            <a:extLst>
              <a:ext uri="{FF2B5EF4-FFF2-40B4-BE49-F238E27FC236}">
                <a16:creationId xmlns:a16="http://schemas.microsoft.com/office/drawing/2014/main" id="{D08C4F9B-770E-49A1-9883-005C4F5A25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02"/>
          <a:stretch/>
        </p:blipFill>
        <p:spPr bwMode="auto">
          <a:xfrm>
            <a:off x="5510114" y="1284209"/>
            <a:ext cx="2705794" cy="131268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C645770-D800-48FE-AB54-019350ED261E}"/>
              </a:ext>
            </a:extLst>
          </p:cNvPr>
          <p:cNvPicPr>
            <a:picLocks noChangeAspect="1"/>
          </p:cNvPicPr>
          <p:nvPr/>
        </p:nvPicPr>
        <p:blipFill>
          <a:blip r:embed="rId3"/>
          <a:stretch>
            <a:fillRect/>
          </a:stretch>
        </p:blipFill>
        <p:spPr>
          <a:xfrm>
            <a:off x="461118" y="1259067"/>
            <a:ext cx="4267200" cy="3762375"/>
          </a:xfrm>
          <a:prstGeom prst="rect">
            <a:avLst/>
          </a:prstGeom>
        </p:spPr>
      </p:pic>
      <p:pic>
        <p:nvPicPr>
          <p:cNvPr id="3" name="图片 2">
            <a:extLst>
              <a:ext uri="{FF2B5EF4-FFF2-40B4-BE49-F238E27FC236}">
                <a16:creationId xmlns:a16="http://schemas.microsoft.com/office/drawing/2014/main" id="{9BBE195D-F630-408E-A668-BA2E853FE63B}"/>
              </a:ext>
            </a:extLst>
          </p:cNvPr>
          <p:cNvPicPr>
            <a:picLocks noChangeAspect="1"/>
          </p:cNvPicPr>
          <p:nvPr/>
        </p:nvPicPr>
        <p:blipFill>
          <a:blip r:embed="rId4"/>
          <a:stretch>
            <a:fillRect/>
          </a:stretch>
        </p:blipFill>
        <p:spPr>
          <a:xfrm>
            <a:off x="928092" y="1724854"/>
            <a:ext cx="4314825" cy="3752850"/>
          </a:xfrm>
          <a:prstGeom prst="rect">
            <a:avLst/>
          </a:prstGeom>
        </p:spPr>
      </p:pic>
      <p:pic>
        <p:nvPicPr>
          <p:cNvPr id="11" name="图片 10">
            <a:extLst>
              <a:ext uri="{FF2B5EF4-FFF2-40B4-BE49-F238E27FC236}">
                <a16:creationId xmlns:a16="http://schemas.microsoft.com/office/drawing/2014/main" id="{AFA639A5-9BAE-405C-8D36-A91984145FF4}"/>
              </a:ext>
            </a:extLst>
          </p:cNvPr>
          <p:cNvPicPr>
            <a:picLocks noChangeAspect="1"/>
          </p:cNvPicPr>
          <p:nvPr/>
        </p:nvPicPr>
        <p:blipFill>
          <a:blip r:embed="rId5"/>
          <a:stretch>
            <a:fillRect/>
          </a:stretch>
        </p:blipFill>
        <p:spPr>
          <a:xfrm>
            <a:off x="1710302" y="2162066"/>
            <a:ext cx="4248150" cy="3781425"/>
          </a:xfrm>
          <a:prstGeom prst="rect">
            <a:avLst/>
          </a:prstGeom>
        </p:spPr>
      </p:pic>
      <p:pic>
        <p:nvPicPr>
          <p:cNvPr id="12" name="图片 11">
            <a:extLst>
              <a:ext uri="{FF2B5EF4-FFF2-40B4-BE49-F238E27FC236}">
                <a16:creationId xmlns:a16="http://schemas.microsoft.com/office/drawing/2014/main" id="{95B52222-3507-43B1-9F42-90F02A368642}"/>
              </a:ext>
            </a:extLst>
          </p:cNvPr>
          <p:cNvPicPr>
            <a:picLocks noChangeAspect="1"/>
          </p:cNvPicPr>
          <p:nvPr/>
        </p:nvPicPr>
        <p:blipFill>
          <a:blip r:embed="rId6"/>
          <a:stretch>
            <a:fillRect/>
          </a:stretch>
        </p:blipFill>
        <p:spPr>
          <a:xfrm>
            <a:off x="2900943" y="3034104"/>
            <a:ext cx="2790825" cy="1885950"/>
          </a:xfrm>
          <a:prstGeom prst="rect">
            <a:avLst/>
          </a:prstGeom>
        </p:spPr>
      </p:pic>
      <p:pic>
        <p:nvPicPr>
          <p:cNvPr id="13" name="图片 12">
            <a:extLst>
              <a:ext uri="{FF2B5EF4-FFF2-40B4-BE49-F238E27FC236}">
                <a16:creationId xmlns:a16="http://schemas.microsoft.com/office/drawing/2014/main" id="{2DC8161D-1980-4DF5-874C-8D0AFBEB711D}"/>
              </a:ext>
            </a:extLst>
          </p:cNvPr>
          <p:cNvPicPr>
            <a:picLocks noChangeAspect="1"/>
          </p:cNvPicPr>
          <p:nvPr/>
        </p:nvPicPr>
        <p:blipFill>
          <a:blip r:embed="rId7"/>
          <a:stretch>
            <a:fillRect/>
          </a:stretch>
        </p:blipFill>
        <p:spPr>
          <a:xfrm>
            <a:off x="3985676" y="2345634"/>
            <a:ext cx="3866565" cy="4169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50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61CB01-C65D-4F85-B290-21A287ADBA45}"/>
              </a:ext>
            </a:extLst>
          </p:cNvPr>
          <p:cNvPicPr>
            <a:picLocks noChangeAspect="1"/>
          </p:cNvPicPr>
          <p:nvPr/>
        </p:nvPicPr>
        <p:blipFill>
          <a:blip r:embed="rId2"/>
          <a:stretch>
            <a:fillRect/>
          </a:stretch>
        </p:blipFill>
        <p:spPr>
          <a:xfrm>
            <a:off x="581025" y="1280307"/>
            <a:ext cx="6048375" cy="2571750"/>
          </a:xfrm>
          <a:prstGeom prst="rect">
            <a:avLst/>
          </a:prstGeom>
        </p:spPr>
      </p:pic>
      <p:sp>
        <p:nvSpPr>
          <p:cNvPr id="10" name="文本框 9">
            <a:extLst>
              <a:ext uri="{FF2B5EF4-FFF2-40B4-BE49-F238E27FC236}">
                <a16:creationId xmlns:a16="http://schemas.microsoft.com/office/drawing/2014/main" id="{39E38AB3-79DE-41AC-AD2C-E6F051A4ED4F}"/>
              </a:ext>
            </a:extLst>
          </p:cNvPr>
          <p:cNvSpPr txBox="1"/>
          <p:nvPr/>
        </p:nvSpPr>
        <p:spPr>
          <a:xfrm>
            <a:off x="581025" y="138783"/>
            <a:ext cx="2013693" cy="461665"/>
          </a:xfrm>
          <a:prstGeom prst="rect">
            <a:avLst/>
          </a:prstGeom>
          <a:noFill/>
        </p:spPr>
        <p:txBody>
          <a:bodyPr wrap="non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Logisim</a:t>
            </a:r>
            <a:r>
              <a:rPr lang="zh-CN" altLang="en-US" sz="2400" b="1" dirty="0">
                <a:solidFill>
                  <a:srgbClr val="0070C0"/>
                </a:solidFill>
                <a:latin typeface="微软雅黑" panose="020B0503020204020204" pitchFamily="34" charset="-122"/>
                <a:ea typeface="微软雅黑" panose="020B0503020204020204" pitchFamily="34" charset="-122"/>
              </a:rPr>
              <a:t>开发</a:t>
            </a:r>
          </a:p>
        </p:txBody>
      </p:sp>
      <p:sp>
        <p:nvSpPr>
          <p:cNvPr id="11" name="矩形 10">
            <a:extLst>
              <a:ext uri="{FF2B5EF4-FFF2-40B4-BE49-F238E27FC236}">
                <a16:creationId xmlns:a16="http://schemas.microsoft.com/office/drawing/2014/main" id="{FC229B55-B130-4CAF-AE7E-3FA255DC491C}"/>
              </a:ext>
            </a:extLst>
          </p:cNvPr>
          <p:cNvSpPr/>
          <p:nvPr/>
        </p:nvSpPr>
        <p:spPr>
          <a:xfrm>
            <a:off x="265176" y="678010"/>
            <a:ext cx="8344152" cy="58105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rPr>
              <a:t>电路封装及调用</a:t>
            </a:r>
          </a:p>
        </p:txBody>
      </p:sp>
      <p:pic>
        <p:nvPicPr>
          <p:cNvPr id="2" name="图片 1">
            <a:extLst>
              <a:ext uri="{FF2B5EF4-FFF2-40B4-BE49-F238E27FC236}">
                <a16:creationId xmlns:a16="http://schemas.microsoft.com/office/drawing/2014/main" id="{036A1C72-8FF5-4EC0-85D4-B1258F7A6974}"/>
              </a:ext>
            </a:extLst>
          </p:cNvPr>
          <p:cNvPicPr>
            <a:picLocks noChangeAspect="1"/>
          </p:cNvPicPr>
          <p:nvPr/>
        </p:nvPicPr>
        <p:blipFill>
          <a:blip r:embed="rId3"/>
          <a:stretch>
            <a:fillRect/>
          </a:stretch>
        </p:blipFill>
        <p:spPr>
          <a:xfrm>
            <a:off x="1178710" y="1942294"/>
            <a:ext cx="5124450" cy="3819525"/>
          </a:xfrm>
          <a:prstGeom prst="rect">
            <a:avLst/>
          </a:prstGeom>
        </p:spPr>
      </p:pic>
      <p:pic>
        <p:nvPicPr>
          <p:cNvPr id="4" name="图片 3">
            <a:extLst>
              <a:ext uri="{FF2B5EF4-FFF2-40B4-BE49-F238E27FC236}">
                <a16:creationId xmlns:a16="http://schemas.microsoft.com/office/drawing/2014/main" id="{9397EC69-F2A7-4863-8FDC-D7803E7BA7D5}"/>
              </a:ext>
            </a:extLst>
          </p:cNvPr>
          <p:cNvPicPr>
            <a:picLocks noChangeAspect="1"/>
          </p:cNvPicPr>
          <p:nvPr/>
        </p:nvPicPr>
        <p:blipFill>
          <a:blip r:embed="rId4"/>
          <a:stretch>
            <a:fillRect/>
          </a:stretch>
        </p:blipFill>
        <p:spPr>
          <a:xfrm>
            <a:off x="1891652" y="2431461"/>
            <a:ext cx="5335433" cy="4068491"/>
          </a:xfrm>
          <a:prstGeom prst="rect">
            <a:avLst/>
          </a:prstGeom>
        </p:spPr>
      </p:pic>
      <p:pic>
        <p:nvPicPr>
          <p:cNvPr id="5" name="图片 4">
            <a:extLst>
              <a:ext uri="{FF2B5EF4-FFF2-40B4-BE49-F238E27FC236}">
                <a16:creationId xmlns:a16="http://schemas.microsoft.com/office/drawing/2014/main" id="{809DB519-6150-4451-A58D-7C4C313A99D7}"/>
              </a:ext>
            </a:extLst>
          </p:cNvPr>
          <p:cNvPicPr>
            <a:picLocks noChangeAspect="1"/>
          </p:cNvPicPr>
          <p:nvPr/>
        </p:nvPicPr>
        <p:blipFill>
          <a:blip r:embed="rId5"/>
          <a:stretch>
            <a:fillRect/>
          </a:stretch>
        </p:blipFill>
        <p:spPr>
          <a:xfrm>
            <a:off x="4094923" y="2463790"/>
            <a:ext cx="4324762" cy="4187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042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5241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a:ea typeface="黑体"/>
              <a:cs typeface="+mn-cs"/>
            </a:endParaRPr>
          </a:p>
        </p:txBody>
      </p:sp>
      <p:sp>
        <p:nvSpPr>
          <p:cNvPr id="6" name="文本框 5"/>
          <p:cNvSpPr txBox="1"/>
          <p:nvPr/>
        </p:nvSpPr>
        <p:spPr>
          <a:xfrm>
            <a:off x="1139198" y="3086263"/>
            <a:ext cx="690053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四、实验内容</a:t>
            </a: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a:fillRect/>
          </a:stretch>
        </p:blipFill>
        <p:spPr>
          <a:xfrm>
            <a:off x="216990" y="255918"/>
            <a:ext cx="2517275" cy="679161"/>
          </a:xfrm>
          <a:prstGeom prst="rect">
            <a:avLst/>
          </a:prstGeom>
        </p:spPr>
      </p:pic>
    </p:spTree>
    <p:extLst>
      <p:ext uri="{BB962C8B-B14F-4D97-AF65-F5344CB8AC3E}">
        <p14:creationId xmlns:p14="http://schemas.microsoft.com/office/powerpoint/2010/main" val="307963778"/>
      </p:ext>
    </p:extLst>
  </p:cSld>
  <p:clrMapOvr>
    <a:masterClrMapping/>
  </p:clrMapOvr>
  <mc:AlternateContent xmlns:mc="http://schemas.openxmlformats.org/markup-compatibility/2006" xmlns:p14="http://schemas.microsoft.com/office/powerpoint/2010/main">
    <mc:Choice Requires="p14">
      <p:transition spd="slow" p14:dur="2000" advTm="4272"/>
    </mc:Choice>
    <mc:Fallback xmlns="">
      <p:transition spd="slow" advTm="4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实验内容</a:t>
            </a:r>
          </a:p>
        </p:txBody>
      </p:sp>
      <p:grpSp>
        <p:nvGrpSpPr>
          <p:cNvPr id="35" name="组合 34"/>
          <p:cNvGrpSpPr/>
          <p:nvPr/>
        </p:nvGrpSpPr>
        <p:grpSpPr>
          <a:xfrm rot="5400000" flipH="1">
            <a:off x="-1060775" y="3267872"/>
            <a:ext cx="3767673" cy="810935"/>
            <a:chOff x="5686539" y="4717157"/>
            <a:chExt cx="4458598" cy="575302"/>
          </a:xfrm>
        </p:grpSpPr>
        <p:sp>
          <p:nvSpPr>
            <p:cNvPr id="36" name="单圆角矩形 7"/>
            <p:cNvSpPr>
              <a:spLocks noChangeArrowheads="1"/>
            </p:cNvSpPr>
            <p:nvPr/>
          </p:nvSpPr>
          <p:spPr bwMode="auto">
            <a:xfrm>
              <a:off x="9073286" y="4717157"/>
              <a:ext cx="1071851" cy="572623"/>
            </a:xfrm>
            <a:custGeom>
              <a:avLst/>
              <a:gdLst>
                <a:gd name="T0" fmla="*/ 0 w 528877"/>
                <a:gd name="T1" fmla="*/ 0 h 495119"/>
                <a:gd name="T2" fmla="*/ 446153 w 528877"/>
                <a:gd name="T3" fmla="*/ 0 h 495119"/>
                <a:gd name="T4" fmla="*/ 528637 w 528877"/>
                <a:gd name="T5" fmla="*/ 82551 h 495119"/>
                <a:gd name="T6" fmla="*/ 528637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vert="vert270" anchor="ctr"/>
            <a:lstStyle/>
            <a:p>
              <a:pPr algn="ctr" eaLnBrk="1" hangingPunct="1">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6</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37" name="矩形 8"/>
            <p:cNvSpPr>
              <a:spLocks noChangeArrowheads="1"/>
            </p:cNvSpPr>
            <p:nvPr/>
          </p:nvSpPr>
          <p:spPr bwMode="auto">
            <a:xfrm>
              <a:off x="5686539" y="4719837"/>
              <a:ext cx="3386753" cy="572622"/>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anchor="ctr" anchorCtr="1"/>
            <a:lstStyle/>
            <a:p>
              <a:pPr algn="ctr"/>
              <a:r>
                <a:rPr lang="en-US" altLang="zh-CN" sz="2400" b="1" dirty="0">
                  <a:solidFill>
                    <a:schemeClr val="tx2">
                      <a:lumMod val="50000"/>
                    </a:schemeClr>
                  </a:solidFill>
                  <a:latin typeface="微软雅黑" panose="020B0503020204020204" pitchFamily="34" charset="-122"/>
                  <a:ea typeface="微软雅黑" panose="020B0503020204020204" pitchFamily="34" charset="-122"/>
                </a:rPr>
                <a:t>CPU</a:t>
              </a:r>
              <a:r>
                <a:rPr lang="zh-CN" altLang="en-US" sz="2400" b="1" dirty="0">
                  <a:solidFill>
                    <a:schemeClr val="tx2">
                      <a:lumMod val="50000"/>
                    </a:schemeClr>
                  </a:solidFill>
                  <a:latin typeface="微软雅黑" panose="020B0503020204020204" pitchFamily="34" charset="-122"/>
                  <a:ea typeface="微软雅黑" panose="020B0503020204020204" pitchFamily="34" charset="-122"/>
                </a:rPr>
                <a:t>综合</a:t>
              </a:r>
              <a:r>
                <a:rPr lang="zh-CN" altLang="zh-CN" sz="2400" b="1" dirty="0">
                  <a:solidFill>
                    <a:schemeClr val="tx2">
                      <a:lumMod val="50000"/>
                    </a:schemeClr>
                  </a:solidFill>
                  <a:latin typeface="微软雅黑" panose="020B0503020204020204" pitchFamily="34" charset="-122"/>
                  <a:ea typeface="微软雅黑" panose="020B0503020204020204" pitchFamily="34" charset="-122"/>
                </a:rPr>
                <a:t>设计</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001325" y="1195867"/>
            <a:ext cx="6673439" cy="4825369"/>
            <a:chOff x="2001325" y="1195867"/>
            <a:chExt cx="6673439" cy="4825369"/>
          </a:xfrm>
        </p:grpSpPr>
        <p:grpSp>
          <p:nvGrpSpPr>
            <p:cNvPr id="38" name="组合 37"/>
            <p:cNvGrpSpPr/>
            <p:nvPr/>
          </p:nvGrpSpPr>
          <p:grpSpPr>
            <a:xfrm>
              <a:off x="2001325" y="1195867"/>
              <a:ext cx="5772015" cy="707153"/>
              <a:chOff x="2161996" y="2196133"/>
              <a:chExt cx="6936456" cy="572623"/>
            </a:xfrm>
          </p:grpSpPr>
          <p:sp>
            <p:nvSpPr>
              <p:cNvPr id="39" name="单圆角矩形 3"/>
              <p:cNvSpPr>
                <a:spLocks noChangeArrowheads="1"/>
              </p:cNvSpPr>
              <p:nvPr/>
            </p:nvSpPr>
            <p:spPr bwMode="auto">
              <a:xfrm flipH="1">
                <a:off x="2161996" y="2196133"/>
                <a:ext cx="1071852" cy="572623"/>
              </a:xfrm>
              <a:custGeom>
                <a:avLst/>
                <a:gdLst>
                  <a:gd name="T0" fmla="*/ 0 w 528877"/>
                  <a:gd name="T1" fmla="*/ 0 h 495119"/>
                  <a:gd name="T2" fmla="*/ 446154 w 528877"/>
                  <a:gd name="T3" fmla="*/ 0 h 495119"/>
                  <a:gd name="T4" fmla="*/ 528638 w 528877"/>
                  <a:gd name="T5" fmla="*/ 82551 h 495119"/>
                  <a:gd name="T6" fmla="*/ 528638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1</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40" name="矩形 4"/>
              <p:cNvSpPr>
                <a:spLocks noChangeArrowheads="1"/>
              </p:cNvSpPr>
              <p:nvPr/>
            </p:nvSpPr>
            <p:spPr bwMode="auto">
              <a:xfrm>
                <a:off x="3240286" y="2196133"/>
                <a:ext cx="5858166" cy="572623"/>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lumMod val="50000"/>
                      </a:schemeClr>
                    </a:solidFill>
                    <a:latin typeface="微软雅黑" panose="020B0503020204020204" pitchFamily="34" charset="-122"/>
                    <a:ea typeface="微软雅黑" panose="020B0503020204020204" pitchFamily="34" charset="-122"/>
                  </a:rPr>
                  <a:t>基本门电路的设计</a:t>
                </a:r>
              </a:p>
            </p:txBody>
          </p:sp>
        </p:grpSp>
        <p:grpSp>
          <p:nvGrpSpPr>
            <p:cNvPr id="42" name="组合 41"/>
            <p:cNvGrpSpPr/>
            <p:nvPr/>
          </p:nvGrpSpPr>
          <p:grpSpPr>
            <a:xfrm>
              <a:off x="2908107" y="2223222"/>
              <a:ext cx="5766657" cy="710485"/>
              <a:chOff x="3240286" y="3026562"/>
              <a:chExt cx="6930016" cy="575321"/>
            </a:xfrm>
          </p:grpSpPr>
          <p:sp>
            <p:nvSpPr>
              <p:cNvPr id="43" name="单圆角矩形 7"/>
              <p:cNvSpPr>
                <a:spLocks noChangeArrowheads="1"/>
              </p:cNvSpPr>
              <p:nvPr/>
            </p:nvSpPr>
            <p:spPr bwMode="auto">
              <a:xfrm>
                <a:off x="9098451" y="3026562"/>
                <a:ext cx="1071851" cy="572623"/>
              </a:xfrm>
              <a:custGeom>
                <a:avLst/>
                <a:gdLst>
                  <a:gd name="T0" fmla="*/ 0 w 528877"/>
                  <a:gd name="T1" fmla="*/ 0 h 495119"/>
                  <a:gd name="T2" fmla="*/ 446153 w 528877"/>
                  <a:gd name="T3" fmla="*/ 0 h 495119"/>
                  <a:gd name="T4" fmla="*/ 528637 w 528877"/>
                  <a:gd name="T5" fmla="*/ 82551 h 495119"/>
                  <a:gd name="T6" fmla="*/ 528637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eaLnBrk="1" hangingPunct="1">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2</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55" name="矩形 8"/>
              <p:cNvSpPr>
                <a:spLocks noChangeArrowheads="1"/>
              </p:cNvSpPr>
              <p:nvPr/>
            </p:nvSpPr>
            <p:spPr bwMode="auto">
              <a:xfrm>
                <a:off x="3240286" y="3029260"/>
                <a:ext cx="5858166" cy="572623"/>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zh-CN" sz="2400" b="1" dirty="0">
                    <a:solidFill>
                      <a:schemeClr val="tx2">
                        <a:lumMod val="50000"/>
                      </a:schemeClr>
                    </a:solidFill>
                    <a:latin typeface="微软雅黑" panose="020B0503020204020204" pitchFamily="34" charset="-122"/>
                    <a:ea typeface="微软雅黑" panose="020B0503020204020204" pitchFamily="34" charset="-122"/>
                  </a:rPr>
                  <a:t>基本功能模块程序设计</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2001325" y="3253909"/>
              <a:ext cx="5772015" cy="709281"/>
              <a:chOff x="2161996" y="3854032"/>
              <a:chExt cx="6936456" cy="574346"/>
            </a:xfrm>
          </p:grpSpPr>
          <p:sp>
            <p:nvSpPr>
              <p:cNvPr id="72" name="单圆角矩形 5"/>
              <p:cNvSpPr>
                <a:spLocks noChangeArrowheads="1"/>
              </p:cNvSpPr>
              <p:nvPr/>
            </p:nvSpPr>
            <p:spPr bwMode="auto">
              <a:xfrm flipH="1">
                <a:off x="2161996" y="3854032"/>
                <a:ext cx="1071852" cy="570788"/>
              </a:xfrm>
              <a:custGeom>
                <a:avLst/>
                <a:gdLst>
                  <a:gd name="T0" fmla="*/ 0 w 528877"/>
                  <a:gd name="T1" fmla="*/ 0 h 495119"/>
                  <a:gd name="T2" fmla="*/ 446154 w 528877"/>
                  <a:gd name="T3" fmla="*/ 0 h 495119"/>
                  <a:gd name="T4" fmla="*/ 528638 w 528877"/>
                  <a:gd name="T5" fmla="*/ 82287 h 495119"/>
                  <a:gd name="T6" fmla="*/ 528638 w 528877"/>
                  <a:gd name="T7" fmla="*/ 493713 h 495119"/>
                  <a:gd name="T8" fmla="*/ 0 w 528877"/>
                  <a:gd name="T9" fmla="*/ 493713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anchor="ctr"/>
              <a:lstStyle/>
              <a:p>
                <a:pPr algn="ctr">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3</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73" name="矩形 6"/>
              <p:cNvSpPr>
                <a:spLocks noChangeArrowheads="1"/>
              </p:cNvSpPr>
              <p:nvPr/>
            </p:nvSpPr>
            <p:spPr bwMode="auto">
              <a:xfrm>
                <a:off x="3240286" y="3857590"/>
                <a:ext cx="5858166" cy="570788"/>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zh-CN" sz="2400" b="1" dirty="0">
                    <a:solidFill>
                      <a:schemeClr val="tx2">
                        <a:lumMod val="50000"/>
                      </a:schemeClr>
                    </a:solidFill>
                    <a:latin typeface="微软雅黑" panose="020B0503020204020204" pitchFamily="34" charset="-122"/>
                    <a:ea typeface="微软雅黑" panose="020B0503020204020204" pitchFamily="34" charset="-122"/>
                  </a:rPr>
                  <a:t>层次结构设计方法及应用</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2908107" y="4283392"/>
              <a:ext cx="5766657" cy="710488"/>
              <a:chOff x="3215121" y="4717156"/>
              <a:chExt cx="6930016" cy="575323"/>
            </a:xfrm>
          </p:grpSpPr>
          <p:sp>
            <p:nvSpPr>
              <p:cNvPr id="75" name="单圆角矩形 7"/>
              <p:cNvSpPr>
                <a:spLocks noChangeArrowheads="1"/>
              </p:cNvSpPr>
              <p:nvPr/>
            </p:nvSpPr>
            <p:spPr bwMode="auto">
              <a:xfrm>
                <a:off x="9073286" y="4717156"/>
                <a:ext cx="1071851" cy="572623"/>
              </a:xfrm>
              <a:custGeom>
                <a:avLst/>
                <a:gdLst>
                  <a:gd name="T0" fmla="*/ 0 w 528877"/>
                  <a:gd name="T1" fmla="*/ 0 h 495119"/>
                  <a:gd name="T2" fmla="*/ 446153 w 528877"/>
                  <a:gd name="T3" fmla="*/ 0 h 495119"/>
                  <a:gd name="T4" fmla="*/ 528637 w 528877"/>
                  <a:gd name="T5" fmla="*/ 82551 h 495119"/>
                  <a:gd name="T6" fmla="*/ 528637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eaLnBrk="1" hangingPunct="1">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4</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76" name="矩形 8"/>
              <p:cNvSpPr>
                <a:spLocks noChangeArrowheads="1"/>
              </p:cNvSpPr>
              <p:nvPr/>
            </p:nvSpPr>
            <p:spPr bwMode="auto">
              <a:xfrm>
                <a:off x="3215121" y="4719856"/>
                <a:ext cx="5858166" cy="572623"/>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zh-CN" sz="2400" b="1" dirty="0">
                    <a:solidFill>
                      <a:schemeClr val="tx2">
                        <a:lumMod val="50000"/>
                      </a:schemeClr>
                    </a:solidFill>
                    <a:latin typeface="微软雅黑" panose="020B0503020204020204" pitchFamily="34" charset="-122"/>
                    <a:ea typeface="微软雅黑" panose="020B0503020204020204" pitchFamily="34" charset="-122"/>
                  </a:rPr>
                  <a:t>存储器模块的设计及应用</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2001325" y="5314083"/>
              <a:ext cx="5772015" cy="707153"/>
              <a:chOff x="1032569" y="4731062"/>
              <a:chExt cx="6036932" cy="498365"/>
            </a:xfrm>
          </p:grpSpPr>
          <p:sp>
            <p:nvSpPr>
              <p:cNvPr id="78" name="单圆角矩形 3"/>
              <p:cNvSpPr>
                <a:spLocks noChangeArrowheads="1"/>
              </p:cNvSpPr>
              <p:nvPr/>
            </p:nvSpPr>
            <p:spPr bwMode="auto">
              <a:xfrm flipH="1">
                <a:off x="1032569" y="4731062"/>
                <a:ext cx="932854" cy="498365"/>
              </a:xfrm>
              <a:custGeom>
                <a:avLst/>
                <a:gdLst>
                  <a:gd name="T0" fmla="*/ 0 w 528877"/>
                  <a:gd name="T1" fmla="*/ 0 h 495119"/>
                  <a:gd name="T2" fmla="*/ 446154 w 528877"/>
                  <a:gd name="T3" fmla="*/ 0 h 495119"/>
                  <a:gd name="T4" fmla="*/ 528638 w 528877"/>
                  <a:gd name="T5" fmla="*/ 82551 h 495119"/>
                  <a:gd name="T6" fmla="*/ 528638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5</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79" name="矩形 4"/>
              <p:cNvSpPr>
                <a:spLocks noChangeArrowheads="1"/>
              </p:cNvSpPr>
              <p:nvPr/>
            </p:nvSpPr>
            <p:spPr bwMode="auto">
              <a:xfrm>
                <a:off x="1971026" y="4731062"/>
                <a:ext cx="5098475" cy="498365"/>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zh-CN" sz="2400" b="1" dirty="0">
                    <a:solidFill>
                      <a:schemeClr val="tx2">
                        <a:lumMod val="50000"/>
                      </a:schemeClr>
                    </a:solidFill>
                    <a:latin typeface="微软雅黑" panose="020B0503020204020204" pitchFamily="34" charset="-122"/>
                    <a:ea typeface="微软雅黑" panose="020B0503020204020204" pitchFamily="34" charset="-122"/>
                  </a:rPr>
                  <a:t>信号传输、指令译码的设计与调试</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sp>
        <p:nvSpPr>
          <p:cNvPr id="80" name="左大括号 79"/>
          <p:cNvSpPr/>
          <p:nvPr/>
        </p:nvSpPr>
        <p:spPr>
          <a:xfrm>
            <a:off x="1365297" y="973271"/>
            <a:ext cx="560712" cy="5400136"/>
          </a:xfrm>
          <a:prstGeom prst="leftBrace">
            <a:avLst>
              <a:gd name="adj1" fmla="val 31410"/>
              <a:gd name="adj2" fmla="val 4984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898901202"/>
      </p:ext>
    </p:extLst>
  </p:cSld>
  <p:clrMapOvr>
    <a:masterClrMapping/>
  </p:clrMapOvr>
  <mc:AlternateContent xmlns:mc="http://schemas.openxmlformats.org/markup-compatibility/2006" xmlns:p14="http://schemas.microsoft.com/office/powerpoint/2010/main">
    <mc:Choice Requires="p14">
      <p:transition spd="slow" p14:dur="2000" advTm="128800"/>
    </mc:Choice>
    <mc:Fallback xmlns="">
      <p:transition spd="slow" advTm="128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wipe(left)">
                                      <p:cBhvr>
                                        <p:cTn id="12" dur="500"/>
                                        <p:tgtEl>
                                          <p:spTgt spid="8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实验内容</a:t>
            </a:r>
          </a:p>
        </p:txBody>
      </p:sp>
      <p:sp>
        <p:nvSpPr>
          <p:cNvPr id="3" name="矩形 2"/>
          <p:cNvSpPr/>
          <p:nvPr/>
        </p:nvSpPr>
        <p:spPr>
          <a:xfrm>
            <a:off x="581024" y="678010"/>
            <a:ext cx="8045391" cy="5155257"/>
          </a:xfrm>
          <a:prstGeom prst="rect">
            <a:avLst/>
          </a:prstGeom>
        </p:spPr>
        <p:txBody>
          <a:bodyPr wrap="square">
            <a:spAutoFit/>
          </a:bodyPr>
          <a:lstStyle/>
          <a:p>
            <a:r>
              <a:rPr lang="zh-CN" altLang="zh-CN" sz="2400" b="1" dirty="0">
                <a:solidFill>
                  <a:srgbClr val="FF0000"/>
                </a:solidFill>
                <a:latin typeface="微软雅黑" panose="020B0503020204020204" pitchFamily="34" charset="-122"/>
                <a:ea typeface="微软雅黑" panose="020B0503020204020204" pitchFamily="34" charset="-122"/>
              </a:rPr>
              <a:t>实验一 基本门电路的设计</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457200" lvl="0" indent="-457200">
              <a:spcBef>
                <a:spcPts val="600"/>
              </a:spcBef>
              <a:spcAft>
                <a:spcPts val="600"/>
              </a:spcAft>
              <a:buFont typeface="+mj-lt"/>
              <a:buAutoNum type="arabicPeriod"/>
            </a:pPr>
            <a:r>
              <a:rPr lang="zh-CN" altLang="zh-CN" sz="2400" b="1" dirty="0">
                <a:latin typeface="微软雅黑" panose="020B0503020204020204" pitchFamily="34" charset="-122"/>
                <a:ea typeface="微软雅黑" panose="020B0503020204020204" pitchFamily="34" charset="-122"/>
              </a:rPr>
              <a:t>完成一个</a:t>
            </a:r>
            <a:r>
              <a:rPr lang="en-US" altLang="zh-CN" sz="2400" b="1" dirty="0">
                <a:latin typeface="微软雅黑" panose="020B0503020204020204" pitchFamily="34" charset="-122"/>
                <a:ea typeface="微软雅黑" panose="020B0503020204020204" pitchFamily="34" charset="-122"/>
              </a:rPr>
              <a:t>2</a:t>
            </a:r>
            <a:r>
              <a:rPr lang="zh-CN" altLang="zh-CN" sz="2400" b="1" dirty="0">
                <a:latin typeface="微软雅黑" panose="020B0503020204020204" pitchFamily="34" charset="-122"/>
                <a:ea typeface="微软雅黑" panose="020B0503020204020204" pitchFamily="34" charset="-122"/>
              </a:rPr>
              <a:t>输入门电路模块的设计。</a:t>
            </a:r>
          </a:p>
          <a:p>
            <a:pPr marL="457200" lvl="0" indent="-457200">
              <a:spcBef>
                <a:spcPts val="600"/>
              </a:spcBef>
              <a:spcAft>
                <a:spcPts val="600"/>
              </a:spcAft>
              <a:buFont typeface="+mj-lt"/>
              <a:buAutoNum type="arabicPeriod"/>
            </a:pPr>
            <a:r>
              <a:rPr lang="zh-CN" altLang="zh-CN" sz="2400" b="1" dirty="0">
                <a:latin typeface="微软雅黑" panose="020B0503020204020204" pitchFamily="34" charset="-122"/>
                <a:ea typeface="微软雅黑" panose="020B0503020204020204" pitchFamily="34" charset="-122"/>
              </a:rPr>
              <a:t>完成多个（</a:t>
            </a:r>
            <a:r>
              <a:rPr lang="en-US" altLang="zh-CN" sz="2400" b="1" dirty="0">
                <a:latin typeface="微软雅黑" panose="020B0503020204020204" pitchFamily="34" charset="-122"/>
                <a:ea typeface="微软雅黑" panose="020B0503020204020204" pitchFamily="34" charset="-122"/>
              </a:rPr>
              <a:t>4</a:t>
            </a:r>
            <a:r>
              <a:rPr lang="zh-CN" altLang="zh-CN" sz="2400" b="1" dirty="0">
                <a:latin typeface="微软雅黑" panose="020B0503020204020204" pitchFamily="34" charset="-122"/>
                <a:ea typeface="微软雅黑" panose="020B0503020204020204" pitchFamily="34" charset="-122"/>
              </a:rPr>
              <a:t>个以上）门电路之间的级联，形成一个完整的电路。</a:t>
            </a:r>
          </a:p>
          <a:p>
            <a:pPr marL="457200" lvl="0" indent="-457200">
              <a:spcBef>
                <a:spcPts val="600"/>
              </a:spcBef>
              <a:spcAft>
                <a:spcPts val="600"/>
              </a:spcAft>
              <a:buFont typeface="+mj-lt"/>
              <a:buAutoNum type="arabicPeriod"/>
            </a:pPr>
            <a:r>
              <a:rPr lang="zh-CN" altLang="zh-CN" sz="2400" b="1" dirty="0">
                <a:latin typeface="微软雅黑" panose="020B0503020204020204" pitchFamily="34" charset="-122"/>
                <a:ea typeface="微软雅黑" panose="020B0503020204020204" pitchFamily="34" charset="-122"/>
              </a:rPr>
              <a:t>在</a:t>
            </a:r>
            <a:r>
              <a:rPr lang="en-US" altLang="zh-CN" sz="2400" b="1" dirty="0" err="1">
                <a:latin typeface="微软雅黑" panose="020B0503020204020204" pitchFamily="34" charset="-122"/>
                <a:ea typeface="微软雅黑" panose="020B0503020204020204" pitchFamily="34" charset="-122"/>
              </a:rPr>
              <a:t>Vivado</a:t>
            </a:r>
            <a:r>
              <a:rPr lang="zh-CN" altLang="zh-CN" sz="2400" b="1" dirty="0">
                <a:latin typeface="微软雅黑" panose="020B0503020204020204" pitchFamily="34" charset="-122"/>
                <a:ea typeface="微软雅黑" panose="020B0503020204020204" pitchFamily="34" charset="-122"/>
              </a:rPr>
              <a:t>中完成一个工程的设计、编辑、综合和实现的全过程</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457200" lvl="0" indent="-457200">
              <a:spcBef>
                <a:spcPts val="600"/>
              </a:spcBef>
              <a:spcAft>
                <a:spcPts val="600"/>
              </a:spcAft>
              <a:buFont typeface="+mj-lt"/>
              <a:buAutoNum type="arabicPeriod"/>
            </a:pPr>
            <a:r>
              <a:rPr lang="zh-CN" altLang="zh-CN" sz="2400" b="1" dirty="0">
                <a:latin typeface="微软雅黑" panose="020B0503020204020204" pitchFamily="34" charset="-122"/>
                <a:ea typeface="微软雅黑" panose="020B0503020204020204" pitchFamily="34" charset="-122"/>
              </a:rPr>
              <a:t>掌握以上电路的程序结构和风格。</a:t>
            </a:r>
          </a:p>
          <a:p>
            <a:pPr marL="457200" lvl="0" indent="-457200">
              <a:spcBef>
                <a:spcPts val="600"/>
              </a:spcBef>
              <a:spcAft>
                <a:spcPts val="600"/>
              </a:spcAft>
              <a:buFont typeface="+mj-lt"/>
              <a:buAutoNum type="arabicPeriod"/>
            </a:pPr>
            <a:r>
              <a:rPr lang="zh-CN" altLang="zh-CN" sz="2400" b="1" dirty="0">
                <a:latin typeface="微软雅黑" panose="020B0503020204020204" pitchFamily="34" charset="-122"/>
                <a:ea typeface="微软雅黑" panose="020B0503020204020204" pitchFamily="34" charset="-122"/>
              </a:rPr>
              <a:t>观察和分析仿真波形，注重输入输出之间的时序关系。</a:t>
            </a:r>
            <a:endParaRPr lang="en-US" altLang="zh-CN" sz="2400" b="1" dirty="0">
              <a:latin typeface="微软雅黑" panose="020B0503020204020204" pitchFamily="34" charset="-122"/>
              <a:ea typeface="微软雅黑" panose="020B0503020204020204" pitchFamily="34" charset="-122"/>
            </a:endParaRPr>
          </a:p>
          <a:p>
            <a:pPr marL="457200" indent="-457200">
              <a:spcBef>
                <a:spcPts val="600"/>
              </a:spcBef>
              <a:spcAft>
                <a:spcPts val="600"/>
              </a:spcAft>
              <a:buFont typeface="+mj-lt"/>
              <a:buAutoNum type="arabicPeriod"/>
            </a:pPr>
            <a:r>
              <a:rPr lang="zh-CN" altLang="en-US" sz="2400" b="1" dirty="0">
                <a:latin typeface="微软雅黑" panose="020B0503020204020204" pitchFamily="34" charset="-122"/>
                <a:ea typeface="微软雅黑" panose="020B0503020204020204" pitchFamily="34" charset="-122"/>
              </a:rPr>
              <a:t>或者在</a:t>
            </a:r>
            <a:r>
              <a:rPr lang="en-US" altLang="zh-CN" sz="2400" b="1" dirty="0">
                <a:latin typeface="微软雅黑" panose="020B0503020204020204" pitchFamily="34" charset="-122"/>
                <a:ea typeface="微软雅黑" panose="020B0503020204020204" pitchFamily="34" charset="-122"/>
              </a:rPr>
              <a:t>Logisim</a:t>
            </a:r>
            <a:r>
              <a:rPr lang="zh-CN" altLang="en-US" sz="2400" b="1" dirty="0">
                <a:latin typeface="微软雅黑" panose="020B0503020204020204" pitchFamily="34" charset="-122"/>
                <a:ea typeface="微软雅黑" panose="020B0503020204020204" pitchFamily="34" charset="-122"/>
              </a:rPr>
              <a:t>中完成设计并验证真值表。（可替换</a:t>
            </a:r>
            <a:r>
              <a:rPr lang="en-US" altLang="zh-CN" sz="2400" b="1" dirty="0">
                <a:latin typeface="微软雅黑" panose="020B0503020204020204" pitchFamily="34" charset="-122"/>
                <a:ea typeface="微软雅黑" panose="020B0503020204020204" pitchFamily="34" charset="-122"/>
              </a:rPr>
              <a:t>3-5</a:t>
            </a:r>
            <a:r>
              <a:rPr lang="zh-CN" altLang="en-US" sz="2400" b="1" dirty="0">
                <a:latin typeface="微软雅黑" panose="020B0503020204020204" pitchFamily="34" charset="-122"/>
                <a:ea typeface="微软雅黑" panose="020B0503020204020204" pitchFamily="34" charset="-122"/>
              </a:rPr>
              <a:t>）</a:t>
            </a:r>
            <a:endParaRPr lang="zh-CN" altLang="zh-CN" sz="2400" b="1" dirty="0">
              <a:latin typeface="微软雅黑" panose="020B0503020204020204" pitchFamily="34" charset="-122"/>
              <a:ea typeface="微软雅黑" panose="020B0503020204020204" pitchFamily="34" charset="-122"/>
            </a:endParaRPr>
          </a:p>
          <a:p>
            <a:pPr marL="457200" lvl="0" indent="-457200">
              <a:spcBef>
                <a:spcPts val="600"/>
              </a:spcBef>
              <a:spcAft>
                <a:spcPts val="600"/>
              </a:spcAft>
              <a:buFont typeface="+mj-lt"/>
              <a:buAutoNum type="arabicPeriod"/>
            </a:pPr>
            <a:endParaRPr lang="zh-CN"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634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实验内容</a:t>
            </a:r>
          </a:p>
        </p:txBody>
      </p:sp>
      <p:sp>
        <p:nvSpPr>
          <p:cNvPr id="3" name="矩形 2"/>
          <p:cNvSpPr/>
          <p:nvPr/>
        </p:nvSpPr>
        <p:spPr>
          <a:xfrm>
            <a:off x="581025" y="678010"/>
            <a:ext cx="8215503" cy="461665"/>
          </a:xfrm>
          <a:prstGeom prst="rect">
            <a:avLst/>
          </a:prstGeom>
        </p:spPr>
        <p:txBody>
          <a:bodyPr wrap="square">
            <a:spAutoFit/>
          </a:bodyPr>
          <a:lstStyle/>
          <a:p>
            <a:r>
              <a:rPr lang="zh-CN" altLang="zh-CN" sz="2400" b="1" dirty="0">
                <a:solidFill>
                  <a:srgbClr val="FF0000"/>
                </a:solidFill>
                <a:latin typeface="微软雅黑" panose="020B0503020204020204" pitchFamily="34" charset="-122"/>
                <a:ea typeface="微软雅黑" panose="020B0503020204020204" pitchFamily="34" charset="-122"/>
              </a:rPr>
              <a:t>实验一 基本门电路的设计</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二输入门电路</a:t>
            </a:r>
            <a:endParaRPr lang="en-US" altLang="zh-CN" sz="24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774134" y="4642114"/>
            <a:ext cx="4162425" cy="1762125"/>
          </a:xfrm>
          <a:prstGeom prst="rect">
            <a:avLst/>
          </a:prstGeom>
        </p:spPr>
      </p:pic>
      <p:pic>
        <p:nvPicPr>
          <p:cNvPr id="8" name="图片 7"/>
          <p:cNvPicPr>
            <a:picLocks noChangeAspect="1"/>
          </p:cNvPicPr>
          <p:nvPr/>
        </p:nvPicPr>
        <p:blipFill rotWithShape="1">
          <a:blip r:embed="rId3"/>
          <a:srcRect t="13532" b="16457"/>
          <a:stretch/>
        </p:blipFill>
        <p:spPr>
          <a:xfrm>
            <a:off x="597832" y="1188136"/>
            <a:ext cx="4515027" cy="1026543"/>
          </a:xfrm>
          <a:prstGeom prst="rect">
            <a:avLst/>
          </a:prstGeom>
        </p:spPr>
      </p:pic>
      <p:pic>
        <p:nvPicPr>
          <p:cNvPr id="10" name="图片 9"/>
          <p:cNvPicPr>
            <a:picLocks noChangeAspect="1"/>
          </p:cNvPicPr>
          <p:nvPr/>
        </p:nvPicPr>
        <p:blipFill>
          <a:blip r:embed="rId4"/>
          <a:stretch>
            <a:fillRect/>
          </a:stretch>
        </p:blipFill>
        <p:spPr>
          <a:xfrm>
            <a:off x="597832" y="2325578"/>
            <a:ext cx="3905250" cy="2209800"/>
          </a:xfrm>
          <a:prstGeom prst="rect">
            <a:avLst/>
          </a:prstGeom>
        </p:spPr>
      </p:pic>
      <p:pic>
        <p:nvPicPr>
          <p:cNvPr id="11" name="图片 10"/>
          <p:cNvPicPr>
            <a:picLocks noChangeAspect="1"/>
          </p:cNvPicPr>
          <p:nvPr/>
        </p:nvPicPr>
        <p:blipFill>
          <a:blip r:embed="rId5"/>
          <a:stretch>
            <a:fillRect/>
          </a:stretch>
        </p:blipFill>
        <p:spPr>
          <a:xfrm>
            <a:off x="4962525" y="2325578"/>
            <a:ext cx="4181475" cy="3095625"/>
          </a:xfrm>
          <a:prstGeom prst="rect">
            <a:avLst/>
          </a:prstGeom>
        </p:spPr>
      </p:pic>
    </p:spTree>
    <p:extLst>
      <p:ext uri="{BB962C8B-B14F-4D97-AF65-F5344CB8AC3E}">
        <p14:creationId xmlns:p14="http://schemas.microsoft.com/office/powerpoint/2010/main" val="223398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实验内容</a:t>
            </a:r>
          </a:p>
        </p:txBody>
      </p:sp>
      <p:sp>
        <p:nvSpPr>
          <p:cNvPr id="3" name="矩形 2"/>
          <p:cNvSpPr/>
          <p:nvPr/>
        </p:nvSpPr>
        <p:spPr>
          <a:xfrm>
            <a:off x="581025" y="678010"/>
            <a:ext cx="8215503" cy="461665"/>
          </a:xfrm>
          <a:prstGeom prst="rect">
            <a:avLst/>
          </a:prstGeom>
        </p:spPr>
        <p:txBody>
          <a:bodyPr wrap="square">
            <a:spAutoFit/>
          </a:bodyPr>
          <a:lstStyle/>
          <a:p>
            <a:r>
              <a:rPr lang="zh-CN" altLang="zh-CN" sz="2400" b="1" dirty="0">
                <a:solidFill>
                  <a:srgbClr val="FF0000"/>
                </a:solidFill>
                <a:latin typeface="微软雅黑" panose="020B0503020204020204" pitchFamily="34" charset="-122"/>
                <a:ea typeface="微软雅黑" panose="020B0503020204020204" pitchFamily="34" charset="-122"/>
              </a:rPr>
              <a:t>实验一 基本门电路的设计</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复用器</a:t>
            </a:r>
            <a:endParaRPr lang="en-US" altLang="zh-CN" sz="2400" b="1" dirty="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97878448"/>
              </p:ext>
            </p:extLst>
          </p:nvPr>
        </p:nvGraphicFramePr>
        <p:xfrm>
          <a:off x="2902018" y="1517441"/>
          <a:ext cx="2323339" cy="2678951"/>
        </p:xfrm>
        <a:graphic>
          <a:graphicData uri="http://schemas.openxmlformats.org/presentationml/2006/ole">
            <mc:AlternateContent xmlns:mc="http://schemas.openxmlformats.org/markup-compatibility/2006">
              <mc:Choice xmlns:v="urn:schemas-microsoft-com:vml" Requires="v">
                <p:oleObj spid="_x0000_s3174" name="Worksheet" r:id="rId3" imgW="1867124" imgH="2152826" progId="Excel.Sheet.12">
                  <p:embed/>
                </p:oleObj>
              </mc:Choice>
              <mc:Fallback>
                <p:oleObj name="Worksheet" r:id="rId3" imgW="1867124" imgH="2152826" progId="Excel.Sheet.12">
                  <p:embed/>
                  <p:pic>
                    <p:nvPicPr>
                      <p:cNvPr id="0" name=""/>
                      <p:cNvPicPr/>
                      <p:nvPr/>
                    </p:nvPicPr>
                    <p:blipFill>
                      <a:blip r:embed="rId4"/>
                      <a:stretch>
                        <a:fillRect/>
                      </a:stretch>
                    </p:blipFill>
                    <p:spPr>
                      <a:xfrm>
                        <a:off x="2902018" y="1517441"/>
                        <a:ext cx="2323339" cy="2678951"/>
                      </a:xfrm>
                      <a:prstGeom prst="rect">
                        <a:avLst/>
                      </a:prstGeom>
                    </p:spPr>
                  </p:pic>
                </p:oleObj>
              </mc:Fallback>
            </mc:AlternateContent>
          </a:graphicData>
        </a:graphic>
      </p:graphicFrame>
      <p:grpSp>
        <p:nvGrpSpPr>
          <p:cNvPr id="22" name="组合 21"/>
          <p:cNvGrpSpPr/>
          <p:nvPr/>
        </p:nvGrpSpPr>
        <p:grpSpPr>
          <a:xfrm>
            <a:off x="1040942" y="2177272"/>
            <a:ext cx="1246804" cy="1462163"/>
            <a:chOff x="4563370" y="1432001"/>
            <a:chExt cx="1246804" cy="1462163"/>
          </a:xfrm>
        </p:grpSpPr>
        <p:sp>
          <p:nvSpPr>
            <p:cNvPr id="6" name="梯形 5"/>
            <p:cNvSpPr/>
            <p:nvPr/>
          </p:nvSpPr>
          <p:spPr>
            <a:xfrm rot="5400000">
              <a:off x="4666891" y="2070341"/>
              <a:ext cx="1130060" cy="517585"/>
            </a:xfrm>
            <a:prstGeom prst="trapezoid">
              <a:avLst/>
            </a:prstGeom>
            <a:noFill/>
            <a:ln w="28575">
              <a:solidFill>
                <a:schemeClr val="tx1"/>
              </a:solidFill>
            </a:ln>
          </p:spPr>
          <p:txBody>
            <a:bodyPr rtlCol="0" anchor="ctr"/>
            <a:lstStyle/>
            <a:p>
              <a:pPr algn="ctr"/>
              <a:endParaRPr lang="zh-CN" altLang="en-US" sz="2400" dirty="0"/>
            </a:p>
          </p:txBody>
        </p:sp>
        <p:cxnSp>
          <p:nvCxnSpPr>
            <p:cNvPr id="12" name="直接连接符 11"/>
            <p:cNvCxnSpPr>
              <a:endCxn id="6" idx="1"/>
            </p:cNvCxnSpPr>
            <p:nvPr/>
          </p:nvCxnSpPr>
          <p:spPr>
            <a:xfrm>
              <a:off x="5227608" y="1647645"/>
              <a:ext cx="4313" cy="18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5579136" y="2236398"/>
              <a:ext cx="4313" cy="18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4880393" y="1986232"/>
              <a:ext cx="4313" cy="18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4880391" y="2486564"/>
              <a:ext cx="4313" cy="18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28984" y="1432001"/>
              <a:ext cx="228022" cy="215444"/>
            </a:xfrm>
            <a:prstGeom prst="rect">
              <a:avLst/>
            </a:prstGeom>
            <a:noFill/>
          </p:spPr>
          <p:txBody>
            <a:bodyPr wrap="square" lIns="0" tIns="0" rIns="0" bIns="0" rtlCol="0">
              <a:spAutoFit/>
            </a:bodyPr>
            <a:lstStyle/>
            <a:p>
              <a:pPr algn="ctr"/>
              <a:r>
                <a:rPr lang="en-US" altLang="zh-CN" sz="1400" b="1" i="1" dirty="0">
                  <a:latin typeface="+mj-lt"/>
                </a:rPr>
                <a:t>S</a:t>
              </a:r>
              <a:endParaRPr lang="zh-CN" altLang="en-US" sz="1400" b="1" i="1" dirty="0">
                <a:latin typeface="+mj-lt"/>
              </a:endParaRPr>
            </a:p>
          </p:txBody>
        </p:sp>
        <p:sp>
          <p:nvSpPr>
            <p:cNvPr id="17" name="文本框 16"/>
            <p:cNvSpPr txBox="1"/>
            <p:nvPr/>
          </p:nvSpPr>
          <p:spPr>
            <a:xfrm>
              <a:off x="5727939" y="2217098"/>
              <a:ext cx="82235" cy="215444"/>
            </a:xfrm>
            <a:prstGeom prst="rect">
              <a:avLst/>
            </a:prstGeom>
            <a:noFill/>
          </p:spPr>
          <p:txBody>
            <a:bodyPr wrap="square" lIns="0" tIns="0" rIns="0" bIns="0" rtlCol="0">
              <a:spAutoFit/>
            </a:bodyPr>
            <a:lstStyle/>
            <a:p>
              <a:r>
                <a:rPr lang="en-US" altLang="zh-CN" sz="1400" b="1" i="1" dirty="0">
                  <a:latin typeface="+mj-lt"/>
                </a:rPr>
                <a:t>Y</a:t>
              </a:r>
              <a:endParaRPr lang="zh-CN" altLang="en-US" sz="1400" b="1" i="1" dirty="0">
                <a:latin typeface="+mj-lt"/>
              </a:endParaRPr>
            </a:p>
          </p:txBody>
        </p:sp>
        <p:sp>
          <p:nvSpPr>
            <p:cNvPr id="18" name="文本框 17"/>
            <p:cNvSpPr txBox="1"/>
            <p:nvPr/>
          </p:nvSpPr>
          <p:spPr>
            <a:xfrm>
              <a:off x="4563370" y="1966932"/>
              <a:ext cx="214222" cy="215444"/>
            </a:xfrm>
            <a:prstGeom prst="rect">
              <a:avLst/>
            </a:prstGeom>
            <a:noFill/>
          </p:spPr>
          <p:txBody>
            <a:bodyPr wrap="square" lIns="0" tIns="0" rIns="0" bIns="0" rtlCol="0">
              <a:spAutoFit/>
            </a:bodyPr>
            <a:lstStyle/>
            <a:p>
              <a:r>
                <a:rPr lang="en-US" altLang="zh-CN" sz="1400" b="1" i="1" dirty="0">
                  <a:latin typeface="+mj-lt"/>
                </a:rPr>
                <a:t>D</a:t>
              </a:r>
              <a:r>
                <a:rPr lang="en-US" altLang="zh-CN" sz="1400" b="1" i="1" baseline="-25000" dirty="0">
                  <a:latin typeface="+mj-lt"/>
                </a:rPr>
                <a:t>0</a:t>
              </a:r>
              <a:endParaRPr lang="zh-CN" altLang="en-US" sz="1400" b="1" i="1" baseline="-25000" dirty="0">
                <a:latin typeface="+mj-lt"/>
              </a:endParaRPr>
            </a:p>
          </p:txBody>
        </p:sp>
        <p:sp>
          <p:nvSpPr>
            <p:cNvPr id="19" name="文本框 18"/>
            <p:cNvSpPr txBox="1"/>
            <p:nvPr/>
          </p:nvSpPr>
          <p:spPr>
            <a:xfrm>
              <a:off x="4563370" y="2467264"/>
              <a:ext cx="231486" cy="215444"/>
            </a:xfrm>
            <a:prstGeom prst="rect">
              <a:avLst/>
            </a:prstGeom>
            <a:noFill/>
          </p:spPr>
          <p:txBody>
            <a:bodyPr wrap="square" lIns="0" tIns="0" rIns="0" bIns="0" rtlCol="0">
              <a:spAutoFit/>
            </a:bodyPr>
            <a:lstStyle/>
            <a:p>
              <a:r>
                <a:rPr lang="en-US" altLang="zh-CN" sz="1400" b="1" i="1" dirty="0">
                  <a:latin typeface="+mj-lt"/>
                </a:rPr>
                <a:t>D</a:t>
              </a:r>
              <a:r>
                <a:rPr lang="en-US" altLang="zh-CN" sz="1400" b="1" i="1" baseline="-25000" dirty="0">
                  <a:latin typeface="+mj-lt"/>
                </a:rPr>
                <a:t>1</a:t>
              </a:r>
              <a:endParaRPr lang="zh-CN" altLang="en-US" sz="1400" b="1" i="1" baseline="-25000" dirty="0">
                <a:latin typeface="+mj-lt"/>
              </a:endParaRPr>
            </a:p>
          </p:txBody>
        </p:sp>
        <p:sp>
          <p:nvSpPr>
            <p:cNvPr id="20" name="文本框 19"/>
            <p:cNvSpPr txBox="1"/>
            <p:nvPr/>
          </p:nvSpPr>
          <p:spPr>
            <a:xfrm>
              <a:off x="5057953" y="1966932"/>
              <a:ext cx="152400" cy="215444"/>
            </a:xfrm>
            <a:prstGeom prst="rect">
              <a:avLst/>
            </a:prstGeom>
            <a:noFill/>
          </p:spPr>
          <p:txBody>
            <a:bodyPr wrap="square" lIns="0" tIns="0" rIns="0" bIns="0" rtlCol="0">
              <a:spAutoFit/>
            </a:bodyPr>
            <a:lstStyle/>
            <a:p>
              <a:r>
                <a:rPr lang="en-US" altLang="zh-CN" sz="1400" b="1" i="1" dirty="0">
                  <a:latin typeface="+mj-lt"/>
                </a:rPr>
                <a:t>0</a:t>
              </a:r>
              <a:endParaRPr lang="zh-CN" altLang="en-US" sz="1400" b="1" i="1" dirty="0">
                <a:latin typeface="+mj-lt"/>
              </a:endParaRPr>
            </a:p>
          </p:txBody>
        </p:sp>
        <p:sp>
          <p:nvSpPr>
            <p:cNvPr id="21" name="文本框 20"/>
            <p:cNvSpPr txBox="1"/>
            <p:nvPr/>
          </p:nvSpPr>
          <p:spPr>
            <a:xfrm>
              <a:off x="5050761" y="2467264"/>
              <a:ext cx="152400" cy="215444"/>
            </a:xfrm>
            <a:prstGeom prst="rect">
              <a:avLst/>
            </a:prstGeom>
            <a:noFill/>
          </p:spPr>
          <p:txBody>
            <a:bodyPr wrap="square" lIns="0" tIns="0" rIns="0" bIns="0" rtlCol="0">
              <a:spAutoFit/>
            </a:bodyPr>
            <a:lstStyle/>
            <a:p>
              <a:r>
                <a:rPr lang="en-US" altLang="zh-CN" sz="1400" b="1" i="1" dirty="0">
                  <a:latin typeface="+mj-lt"/>
                </a:rPr>
                <a:t>1</a:t>
              </a:r>
              <a:endParaRPr lang="zh-CN" altLang="en-US" sz="1400" b="1" i="1" dirty="0">
                <a:latin typeface="+mj-lt"/>
              </a:endParaRPr>
            </a:p>
          </p:txBody>
        </p:sp>
      </p:grpSp>
      <p:pic>
        <p:nvPicPr>
          <p:cNvPr id="23" name="图片 22"/>
          <p:cNvPicPr>
            <a:picLocks noChangeAspect="1"/>
          </p:cNvPicPr>
          <p:nvPr/>
        </p:nvPicPr>
        <p:blipFill rotWithShape="1">
          <a:blip r:embed="rId5"/>
          <a:srcRect l="4128"/>
          <a:stretch/>
        </p:blipFill>
        <p:spPr>
          <a:xfrm>
            <a:off x="6292798" y="2177272"/>
            <a:ext cx="1860970" cy="2019120"/>
          </a:xfrm>
          <a:prstGeom prst="rect">
            <a:avLst/>
          </a:prstGeom>
        </p:spPr>
      </p:pic>
      <mc:AlternateContent xmlns:mc="http://schemas.openxmlformats.org/markup-compatibility/2006" xmlns:a14="http://schemas.microsoft.com/office/drawing/2010/main">
        <mc:Choice Requires="a14">
          <p:sp>
            <p:nvSpPr>
              <p:cNvPr id="24" name="文本框 23"/>
              <p:cNvSpPr txBox="1"/>
              <p:nvPr/>
            </p:nvSpPr>
            <p:spPr>
              <a:xfrm>
                <a:off x="6292798" y="1736246"/>
                <a:ext cx="1240758" cy="215893"/>
              </a:xfrm>
              <a:prstGeom prst="rect">
                <a:avLst/>
              </a:prstGeom>
              <a:noFill/>
            </p:spPr>
            <p:txBody>
              <a:bodyPr wrap="square" lIns="0" tIns="0" rIns="0" bIns="0" rtlCol="0">
                <a:spAutoFit/>
              </a:bodyPr>
              <a:lstStyle/>
              <a:p>
                <a:r>
                  <a:rPr lang="en-US" altLang="zh-CN" sz="1400" b="1" i="1" dirty="0">
                    <a:latin typeface="+mj-lt"/>
                  </a:rPr>
                  <a:t>Y = D</a:t>
                </a:r>
                <a:r>
                  <a:rPr lang="en-US" altLang="zh-CN" sz="1400" b="1" i="1" baseline="-25000" dirty="0">
                    <a:latin typeface="+mj-lt"/>
                  </a:rPr>
                  <a:t>0</a:t>
                </a:r>
                <a14:m>
                  <m:oMath xmlns:m="http://schemas.openxmlformats.org/officeDocument/2006/math">
                    <m:acc>
                      <m:accPr>
                        <m:chr m:val="̅"/>
                        <m:ctrlPr>
                          <a:rPr lang="en-US" altLang="zh-CN" sz="1400" b="1" i="1" dirty="0" smtClean="0">
                            <a:latin typeface="Cambria Math" panose="02040503050406030204" pitchFamily="18" charset="0"/>
                          </a:rPr>
                        </m:ctrlPr>
                      </m:accPr>
                      <m:e>
                        <m:r>
                          <a:rPr lang="en-US" altLang="zh-CN" sz="1400" b="1" i="1" dirty="0" smtClean="0">
                            <a:latin typeface="Cambria Math" panose="02040503050406030204" pitchFamily="18" charset="0"/>
                          </a:rPr>
                          <m:t>𝑺</m:t>
                        </m:r>
                      </m:e>
                    </m:acc>
                  </m:oMath>
                </a14:m>
                <a:r>
                  <a:rPr lang="en-US" altLang="zh-CN" sz="1400" b="1" i="1" dirty="0">
                    <a:latin typeface="+mj-lt"/>
                  </a:rPr>
                  <a:t> + </a:t>
                </a:r>
                <a:r>
                  <a:rPr lang="en-US" altLang="zh-CN" sz="1400" b="1" i="1" dirty="0"/>
                  <a:t>D</a:t>
                </a:r>
                <a:r>
                  <a:rPr lang="en-US" altLang="zh-CN" sz="1400" b="1" i="1" baseline="-25000" dirty="0"/>
                  <a:t>1</a:t>
                </a:r>
                <a:r>
                  <a:rPr lang="en-US" altLang="zh-CN" sz="1400" b="1" i="1" dirty="0"/>
                  <a:t>S</a:t>
                </a:r>
                <a:endParaRPr lang="zh-CN" altLang="en-US" sz="1400" b="1"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292798" y="1736246"/>
                <a:ext cx="1240758" cy="215893"/>
              </a:xfrm>
              <a:prstGeom prst="rect">
                <a:avLst/>
              </a:prstGeom>
              <a:blipFill>
                <a:blip r:embed="rId6"/>
                <a:stretch>
                  <a:fillRect l="-8824" t="-28571" b="-5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789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实验内容</a:t>
            </a:r>
          </a:p>
        </p:txBody>
      </p:sp>
      <p:sp>
        <p:nvSpPr>
          <p:cNvPr id="3" name="矩形 2"/>
          <p:cNvSpPr/>
          <p:nvPr/>
        </p:nvSpPr>
        <p:spPr>
          <a:xfrm>
            <a:off x="581025" y="678010"/>
            <a:ext cx="8215503" cy="461665"/>
          </a:xfrm>
          <a:prstGeom prst="rect">
            <a:avLst/>
          </a:prstGeom>
        </p:spPr>
        <p:txBody>
          <a:bodyPr wrap="square">
            <a:spAutoFit/>
          </a:bodyPr>
          <a:lstStyle/>
          <a:p>
            <a:r>
              <a:rPr lang="zh-CN" altLang="zh-CN" sz="2400" b="1" dirty="0">
                <a:solidFill>
                  <a:srgbClr val="FF0000"/>
                </a:solidFill>
                <a:latin typeface="微软雅黑" panose="020B0503020204020204" pitchFamily="34" charset="-122"/>
                <a:ea typeface="微软雅黑" panose="020B0503020204020204" pitchFamily="34" charset="-122"/>
              </a:rPr>
              <a:t>实验一 基本门电路的设计</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复用器</a:t>
            </a:r>
            <a:endParaRPr lang="en-US" altLang="zh-CN" sz="24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987221" y="1796474"/>
            <a:ext cx="1246804" cy="1615030"/>
            <a:chOff x="1802917" y="2692146"/>
            <a:chExt cx="1246804" cy="1615030"/>
          </a:xfrm>
        </p:grpSpPr>
        <p:sp>
          <p:nvSpPr>
            <p:cNvPr id="6" name="梯形 5"/>
            <p:cNvSpPr/>
            <p:nvPr/>
          </p:nvSpPr>
          <p:spPr>
            <a:xfrm rot="5400000">
              <a:off x="1906438" y="3483353"/>
              <a:ext cx="1130060" cy="517585"/>
            </a:xfrm>
            <a:prstGeom prst="trapezoid">
              <a:avLst/>
            </a:prstGeom>
            <a:noFill/>
            <a:ln w="28575">
              <a:solidFill>
                <a:schemeClr val="tx1"/>
              </a:solidFill>
            </a:ln>
          </p:spPr>
          <p:txBody>
            <a:bodyPr rtlCol="0" anchor="ctr"/>
            <a:lstStyle/>
            <a:p>
              <a:pPr algn="ctr"/>
              <a:endParaRPr lang="zh-CN" altLang="en-US" sz="2000" dirty="0"/>
            </a:p>
          </p:txBody>
        </p:sp>
        <p:cxnSp>
          <p:nvCxnSpPr>
            <p:cNvPr id="12" name="直接连接符 11"/>
            <p:cNvCxnSpPr/>
            <p:nvPr/>
          </p:nvCxnSpPr>
          <p:spPr>
            <a:xfrm>
              <a:off x="2466884" y="2957142"/>
              <a:ext cx="4313" cy="28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2818683" y="3649410"/>
              <a:ext cx="4313" cy="18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2119940" y="3287106"/>
              <a:ext cx="4313" cy="18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2119938" y="3787438"/>
              <a:ext cx="4313" cy="18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61842" y="2692146"/>
              <a:ext cx="361731" cy="215444"/>
            </a:xfrm>
            <a:prstGeom prst="rect">
              <a:avLst/>
            </a:prstGeom>
            <a:noFill/>
          </p:spPr>
          <p:txBody>
            <a:bodyPr wrap="square" lIns="0" tIns="0" rIns="0" bIns="0" rtlCol="0">
              <a:spAutoFit/>
            </a:bodyPr>
            <a:lstStyle/>
            <a:p>
              <a:pPr algn="ctr"/>
              <a:r>
                <a:rPr lang="en-US" altLang="zh-CN" sz="1400" b="1" i="1" dirty="0">
                  <a:latin typeface="+mj-lt"/>
                </a:rPr>
                <a:t>S</a:t>
              </a:r>
              <a:r>
                <a:rPr lang="en-US" altLang="zh-CN" sz="1400" b="1" i="1" baseline="-25000" dirty="0">
                  <a:latin typeface="+mj-lt"/>
                </a:rPr>
                <a:t>1:0</a:t>
              </a:r>
              <a:endParaRPr lang="zh-CN" altLang="en-US" sz="1400" b="1" i="1" baseline="-25000" dirty="0">
                <a:latin typeface="+mj-lt"/>
              </a:endParaRPr>
            </a:p>
          </p:txBody>
        </p:sp>
        <p:sp>
          <p:nvSpPr>
            <p:cNvPr id="17" name="文本框 16"/>
            <p:cNvSpPr txBox="1"/>
            <p:nvPr/>
          </p:nvSpPr>
          <p:spPr>
            <a:xfrm>
              <a:off x="2967486" y="3630110"/>
              <a:ext cx="82235" cy="215444"/>
            </a:xfrm>
            <a:prstGeom prst="rect">
              <a:avLst/>
            </a:prstGeom>
            <a:noFill/>
          </p:spPr>
          <p:txBody>
            <a:bodyPr wrap="square" lIns="0" tIns="0" rIns="0" bIns="0" rtlCol="0">
              <a:spAutoFit/>
            </a:bodyPr>
            <a:lstStyle/>
            <a:p>
              <a:r>
                <a:rPr lang="en-US" altLang="zh-CN" sz="1400" b="1" i="1" dirty="0">
                  <a:latin typeface="+mj-lt"/>
                </a:rPr>
                <a:t>Y</a:t>
              </a:r>
              <a:endParaRPr lang="zh-CN" altLang="en-US" sz="1400" b="1" i="1" dirty="0">
                <a:latin typeface="+mj-lt"/>
              </a:endParaRPr>
            </a:p>
          </p:txBody>
        </p:sp>
        <p:sp>
          <p:nvSpPr>
            <p:cNvPr id="18" name="文本框 17"/>
            <p:cNvSpPr txBox="1"/>
            <p:nvPr/>
          </p:nvSpPr>
          <p:spPr>
            <a:xfrm>
              <a:off x="1802917" y="3267806"/>
              <a:ext cx="214222" cy="215444"/>
            </a:xfrm>
            <a:prstGeom prst="rect">
              <a:avLst/>
            </a:prstGeom>
            <a:noFill/>
          </p:spPr>
          <p:txBody>
            <a:bodyPr wrap="square" lIns="0" tIns="0" rIns="0" bIns="0" rtlCol="0">
              <a:spAutoFit/>
            </a:bodyPr>
            <a:lstStyle/>
            <a:p>
              <a:r>
                <a:rPr lang="en-US" altLang="zh-CN" sz="1400" b="1" i="1" dirty="0">
                  <a:latin typeface="+mj-lt"/>
                </a:rPr>
                <a:t>D</a:t>
              </a:r>
              <a:r>
                <a:rPr lang="en-US" altLang="zh-CN" sz="1400" b="1" i="1" baseline="-25000" dirty="0">
                  <a:latin typeface="+mj-lt"/>
                </a:rPr>
                <a:t>0</a:t>
              </a:r>
              <a:endParaRPr lang="zh-CN" altLang="en-US" sz="1400" b="1" i="1" baseline="-25000" dirty="0">
                <a:latin typeface="+mj-lt"/>
              </a:endParaRPr>
            </a:p>
          </p:txBody>
        </p:sp>
        <p:sp>
          <p:nvSpPr>
            <p:cNvPr id="19" name="文本框 18"/>
            <p:cNvSpPr txBox="1"/>
            <p:nvPr/>
          </p:nvSpPr>
          <p:spPr>
            <a:xfrm>
              <a:off x="1802917" y="3768138"/>
              <a:ext cx="231486" cy="215444"/>
            </a:xfrm>
            <a:prstGeom prst="rect">
              <a:avLst/>
            </a:prstGeom>
            <a:noFill/>
          </p:spPr>
          <p:txBody>
            <a:bodyPr wrap="square" lIns="0" tIns="0" rIns="0" bIns="0" rtlCol="0">
              <a:spAutoFit/>
            </a:bodyPr>
            <a:lstStyle/>
            <a:p>
              <a:r>
                <a:rPr lang="en-US" altLang="zh-CN" sz="1400" b="1" i="1" dirty="0">
                  <a:latin typeface="+mj-lt"/>
                </a:rPr>
                <a:t>D</a:t>
              </a:r>
              <a:r>
                <a:rPr lang="en-US" altLang="zh-CN" sz="1400" b="1" i="1" baseline="-25000" dirty="0">
                  <a:latin typeface="+mj-lt"/>
                </a:rPr>
                <a:t>2</a:t>
              </a:r>
              <a:endParaRPr lang="zh-CN" altLang="en-US" sz="1400" b="1" i="1" baseline="-25000" dirty="0">
                <a:latin typeface="+mj-lt"/>
              </a:endParaRPr>
            </a:p>
          </p:txBody>
        </p:sp>
        <p:sp>
          <p:nvSpPr>
            <p:cNvPr id="20" name="文本框 19"/>
            <p:cNvSpPr txBox="1"/>
            <p:nvPr/>
          </p:nvSpPr>
          <p:spPr>
            <a:xfrm>
              <a:off x="2297500" y="3267806"/>
              <a:ext cx="152400" cy="184666"/>
            </a:xfrm>
            <a:prstGeom prst="rect">
              <a:avLst/>
            </a:prstGeom>
            <a:noFill/>
          </p:spPr>
          <p:txBody>
            <a:bodyPr wrap="square" lIns="0" tIns="0" rIns="0" bIns="0" rtlCol="0">
              <a:spAutoFit/>
            </a:bodyPr>
            <a:lstStyle/>
            <a:p>
              <a:r>
                <a:rPr lang="en-US" altLang="zh-CN" sz="1200" b="1" i="1" dirty="0">
                  <a:latin typeface="+mj-lt"/>
                </a:rPr>
                <a:t>00</a:t>
              </a:r>
              <a:endParaRPr lang="zh-CN" altLang="en-US" sz="1200" b="1" i="1" dirty="0">
                <a:latin typeface="+mj-lt"/>
              </a:endParaRPr>
            </a:p>
          </p:txBody>
        </p:sp>
        <p:sp>
          <p:nvSpPr>
            <p:cNvPr id="21" name="文本框 20"/>
            <p:cNvSpPr txBox="1"/>
            <p:nvPr/>
          </p:nvSpPr>
          <p:spPr>
            <a:xfrm>
              <a:off x="2290308" y="3768138"/>
              <a:ext cx="152400" cy="184666"/>
            </a:xfrm>
            <a:prstGeom prst="rect">
              <a:avLst/>
            </a:prstGeom>
            <a:noFill/>
          </p:spPr>
          <p:txBody>
            <a:bodyPr wrap="square" lIns="0" tIns="0" rIns="0" bIns="0" rtlCol="0">
              <a:spAutoFit/>
            </a:bodyPr>
            <a:lstStyle/>
            <a:p>
              <a:r>
                <a:rPr lang="en-US" altLang="zh-CN" sz="1200" b="1" i="1" dirty="0">
                  <a:latin typeface="+mj-lt"/>
                </a:rPr>
                <a:t>10</a:t>
              </a:r>
              <a:endParaRPr lang="zh-CN" altLang="en-US" sz="1200" b="1" i="1" dirty="0">
                <a:latin typeface="+mj-lt"/>
              </a:endParaRPr>
            </a:p>
          </p:txBody>
        </p:sp>
        <p:cxnSp>
          <p:nvCxnSpPr>
            <p:cNvPr id="25" name="直接连接符 24"/>
            <p:cNvCxnSpPr/>
            <p:nvPr/>
          </p:nvCxnSpPr>
          <p:spPr>
            <a:xfrm rot="5400000">
              <a:off x="2119940" y="3537272"/>
              <a:ext cx="4313" cy="18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a:off x="2119938" y="4037604"/>
              <a:ext cx="4313" cy="18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02917" y="3517972"/>
              <a:ext cx="214222" cy="215444"/>
            </a:xfrm>
            <a:prstGeom prst="rect">
              <a:avLst/>
            </a:prstGeom>
            <a:noFill/>
          </p:spPr>
          <p:txBody>
            <a:bodyPr wrap="square" lIns="0" tIns="0" rIns="0" bIns="0" rtlCol="0">
              <a:spAutoFit/>
            </a:bodyPr>
            <a:lstStyle/>
            <a:p>
              <a:r>
                <a:rPr lang="en-US" altLang="zh-CN" sz="1400" b="1" i="1" dirty="0">
                  <a:latin typeface="+mj-lt"/>
                </a:rPr>
                <a:t>D</a:t>
              </a:r>
              <a:r>
                <a:rPr lang="en-US" altLang="zh-CN" sz="1400" b="1" i="1" baseline="-25000" dirty="0">
                  <a:latin typeface="+mj-lt"/>
                </a:rPr>
                <a:t>1</a:t>
              </a:r>
              <a:endParaRPr lang="zh-CN" altLang="en-US" sz="1400" b="1" i="1" baseline="-25000" dirty="0">
                <a:latin typeface="+mj-lt"/>
              </a:endParaRPr>
            </a:p>
          </p:txBody>
        </p:sp>
        <p:sp>
          <p:nvSpPr>
            <p:cNvPr id="28" name="文本框 27"/>
            <p:cNvSpPr txBox="1"/>
            <p:nvPr/>
          </p:nvSpPr>
          <p:spPr>
            <a:xfrm>
              <a:off x="1802917" y="4018304"/>
              <a:ext cx="231486" cy="215444"/>
            </a:xfrm>
            <a:prstGeom prst="rect">
              <a:avLst/>
            </a:prstGeom>
            <a:noFill/>
          </p:spPr>
          <p:txBody>
            <a:bodyPr wrap="square" lIns="0" tIns="0" rIns="0" bIns="0" rtlCol="0">
              <a:spAutoFit/>
            </a:bodyPr>
            <a:lstStyle/>
            <a:p>
              <a:r>
                <a:rPr lang="en-US" altLang="zh-CN" sz="1400" b="1" i="1" dirty="0">
                  <a:latin typeface="+mj-lt"/>
                </a:rPr>
                <a:t>D</a:t>
              </a:r>
              <a:r>
                <a:rPr lang="en-US" altLang="zh-CN" sz="1400" b="1" i="1" baseline="-25000" dirty="0">
                  <a:latin typeface="+mj-lt"/>
                </a:rPr>
                <a:t>3</a:t>
              </a:r>
              <a:endParaRPr lang="zh-CN" altLang="en-US" sz="1400" b="1" i="1" baseline="-25000" dirty="0">
                <a:latin typeface="+mj-lt"/>
              </a:endParaRPr>
            </a:p>
          </p:txBody>
        </p:sp>
        <p:sp>
          <p:nvSpPr>
            <p:cNvPr id="29" name="文本框 28"/>
            <p:cNvSpPr txBox="1"/>
            <p:nvPr/>
          </p:nvSpPr>
          <p:spPr>
            <a:xfrm>
              <a:off x="2297500" y="3517972"/>
              <a:ext cx="152400" cy="184666"/>
            </a:xfrm>
            <a:prstGeom prst="rect">
              <a:avLst/>
            </a:prstGeom>
            <a:noFill/>
          </p:spPr>
          <p:txBody>
            <a:bodyPr wrap="square" lIns="0" tIns="0" rIns="0" bIns="0" rtlCol="0">
              <a:spAutoFit/>
            </a:bodyPr>
            <a:lstStyle/>
            <a:p>
              <a:r>
                <a:rPr lang="en-US" altLang="zh-CN" sz="1200" b="1" i="1" dirty="0">
                  <a:latin typeface="+mj-lt"/>
                </a:rPr>
                <a:t>01</a:t>
              </a:r>
              <a:endParaRPr lang="zh-CN" altLang="en-US" sz="1200" b="1" i="1" dirty="0">
                <a:latin typeface="+mj-lt"/>
              </a:endParaRPr>
            </a:p>
          </p:txBody>
        </p:sp>
        <p:sp>
          <p:nvSpPr>
            <p:cNvPr id="30" name="文本框 29"/>
            <p:cNvSpPr txBox="1"/>
            <p:nvPr/>
          </p:nvSpPr>
          <p:spPr>
            <a:xfrm>
              <a:off x="2290308" y="4018304"/>
              <a:ext cx="152400" cy="184666"/>
            </a:xfrm>
            <a:prstGeom prst="rect">
              <a:avLst/>
            </a:prstGeom>
            <a:noFill/>
          </p:spPr>
          <p:txBody>
            <a:bodyPr wrap="square" lIns="0" tIns="0" rIns="0" bIns="0" rtlCol="0">
              <a:spAutoFit/>
            </a:bodyPr>
            <a:lstStyle/>
            <a:p>
              <a:r>
                <a:rPr lang="en-US" altLang="zh-CN" sz="1200" b="1" i="1" dirty="0">
                  <a:latin typeface="+mj-lt"/>
                </a:rPr>
                <a:t>11</a:t>
              </a:r>
              <a:endParaRPr lang="zh-CN" altLang="en-US" sz="1200" b="1" i="1" dirty="0">
                <a:latin typeface="+mj-lt"/>
              </a:endParaRPr>
            </a:p>
          </p:txBody>
        </p:sp>
        <p:cxnSp>
          <p:nvCxnSpPr>
            <p:cNvPr id="31" name="直接连接符 30"/>
            <p:cNvCxnSpPr/>
            <p:nvPr/>
          </p:nvCxnSpPr>
          <p:spPr>
            <a:xfrm rot="2700000">
              <a:off x="2466884" y="3013391"/>
              <a:ext cx="4313" cy="181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520868" y="2966654"/>
              <a:ext cx="127085" cy="184666"/>
            </a:xfrm>
            <a:prstGeom prst="rect">
              <a:avLst/>
            </a:prstGeom>
            <a:noFill/>
          </p:spPr>
          <p:txBody>
            <a:bodyPr wrap="square" lIns="0" tIns="0" rIns="0" bIns="0" rtlCol="0">
              <a:spAutoFit/>
            </a:bodyPr>
            <a:lstStyle/>
            <a:p>
              <a:pPr algn="ctr"/>
              <a:r>
                <a:rPr lang="en-US" altLang="zh-CN" sz="1200" b="1" i="1" dirty="0">
                  <a:latin typeface="+mj-lt"/>
                </a:rPr>
                <a:t>2</a:t>
              </a:r>
              <a:endParaRPr lang="zh-CN" altLang="en-US" sz="1200" b="1" i="1" baseline="-25000" dirty="0">
                <a:latin typeface="+mj-lt"/>
              </a:endParaRPr>
            </a:p>
          </p:txBody>
        </p:sp>
      </p:grpSp>
      <p:pic>
        <p:nvPicPr>
          <p:cNvPr id="7" name="图片 6"/>
          <p:cNvPicPr>
            <a:picLocks noChangeAspect="1"/>
          </p:cNvPicPr>
          <p:nvPr/>
        </p:nvPicPr>
        <p:blipFill rotWithShape="1">
          <a:blip r:embed="rId3"/>
          <a:srcRect l="3257" t="1835" b="3632"/>
          <a:stretch/>
        </p:blipFill>
        <p:spPr>
          <a:xfrm>
            <a:off x="3052373" y="1820256"/>
            <a:ext cx="1713231" cy="2009955"/>
          </a:xfrm>
          <a:prstGeom prst="rect">
            <a:avLst/>
          </a:prstGeom>
        </p:spPr>
      </p:pic>
      <p:pic>
        <p:nvPicPr>
          <p:cNvPr id="8" name="图片 7"/>
          <p:cNvPicPr>
            <a:picLocks noChangeAspect="1"/>
          </p:cNvPicPr>
          <p:nvPr/>
        </p:nvPicPr>
        <p:blipFill rotWithShape="1">
          <a:blip r:embed="rId4"/>
          <a:srcRect l="1752" t="1" r="2064" b="1153"/>
          <a:stretch/>
        </p:blipFill>
        <p:spPr>
          <a:xfrm>
            <a:off x="5583952" y="1314970"/>
            <a:ext cx="2458528" cy="3114991"/>
          </a:xfrm>
          <a:prstGeom prst="rect">
            <a:avLst/>
          </a:prstGeom>
        </p:spPr>
      </p:pic>
      <p:sp>
        <p:nvSpPr>
          <p:cNvPr id="34" name="文本框 33"/>
          <p:cNvSpPr txBox="1"/>
          <p:nvPr/>
        </p:nvSpPr>
        <p:spPr>
          <a:xfrm>
            <a:off x="581025" y="4175205"/>
            <a:ext cx="3877985"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考虑如何用三态缓存器实现复用器？</a:t>
            </a:r>
          </a:p>
        </p:txBody>
      </p:sp>
      <p:pic>
        <p:nvPicPr>
          <p:cNvPr id="35" name="图片 34"/>
          <p:cNvPicPr>
            <a:picLocks noChangeAspect="1"/>
          </p:cNvPicPr>
          <p:nvPr/>
        </p:nvPicPr>
        <p:blipFill rotWithShape="1">
          <a:blip r:embed="rId5"/>
          <a:srcRect l="7101" t="6699" r="3923" b="18969"/>
          <a:stretch/>
        </p:blipFill>
        <p:spPr>
          <a:xfrm>
            <a:off x="997810" y="4764732"/>
            <a:ext cx="1449238" cy="750498"/>
          </a:xfrm>
          <a:prstGeom prst="rect">
            <a:avLst/>
          </a:prstGeom>
        </p:spPr>
      </p:pic>
      <p:graphicFrame>
        <p:nvGraphicFramePr>
          <p:cNvPr id="36" name="对象 35"/>
          <p:cNvGraphicFramePr>
            <a:graphicFrameLocks noChangeAspect="1"/>
          </p:cNvGraphicFramePr>
          <p:nvPr>
            <p:extLst>
              <p:ext uri="{D42A27DB-BD31-4B8C-83A1-F6EECF244321}">
                <p14:modId xmlns:p14="http://schemas.microsoft.com/office/powerpoint/2010/main" val="356158676"/>
              </p:ext>
            </p:extLst>
          </p:nvPr>
        </p:nvGraphicFramePr>
        <p:xfrm>
          <a:off x="3415341" y="4912099"/>
          <a:ext cx="1596606" cy="1479209"/>
        </p:xfrm>
        <a:graphic>
          <a:graphicData uri="http://schemas.openxmlformats.org/presentationml/2006/ole">
            <mc:AlternateContent xmlns:mc="http://schemas.openxmlformats.org/markup-compatibility/2006">
              <mc:Choice xmlns:v="urn:schemas-microsoft-com:vml" Requires="v">
                <p:oleObj spid="_x0000_s4175" name="工作表" r:id="rId6" imgW="1295528" imgH="1200278" progId="Excel.Sheet.12">
                  <p:embed/>
                </p:oleObj>
              </mc:Choice>
              <mc:Fallback>
                <p:oleObj name="工作表" r:id="rId6" imgW="1295528" imgH="1200278" progId="Excel.Sheet.12">
                  <p:embed/>
                  <p:pic>
                    <p:nvPicPr>
                      <p:cNvPr id="27" name="对象 26"/>
                      <p:cNvPicPr/>
                      <p:nvPr/>
                    </p:nvPicPr>
                    <p:blipFill>
                      <a:blip r:embed="rId7"/>
                      <a:stretch>
                        <a:fillRect/>
                      </a:stretch>
                    </p:blipFill>
                    <p:spPr>
                      <a:xfrm>
                        <a:off x="3415341" y="4912099"/>
                        <a:ext cx="1596606" cy="1479209"/>
                      </a:xfrm>
                      <a:prstGeom prst="rect">
                        <a:avLst/>
                      </a:prstGeom>
                    </p:spPr>
                  </p:pic>
                </p:oleObj>
              </mc:Fallback>
            </mc:AlternateContent>
          </a:graphicData>
        </a:graphic>
      </p:graphicFrame>
    </p:spTree>
    <p:extLst>
      <p:ext uri="{BB962C8B-B14F-4D97-AF65-F5344CB8AC3E}">
        <p14:creationId xmlns:p14="http://schemas.microsoft.com/office/powerpoint/2010/main" val="37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up)">
                                      <p:cBhvr>
                                        <p:cTn id="22" dur="500"/>
                                        <p:tgtEl>
                                          <p:spTgt spid="3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up)">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581025" y="138783"/>
            <a:ext cx="233910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实验过程及考核</a:t>
            </a:r>
          </a:p>
        </p:txBody>
      </p:sp>
      <p:grpSp>
        <p:nvGrpSpPr>
          <p:cNvPr id="52" name="组合 51"/>
          <p:cNvGrpSpPr/>
          <p:nvPr/>
        </p:nvGrpSpPr>
        <p:grpSpPr>
          <a:xfrm rot="5400000" flipH="1">
            <a:off x="-1060775" y="3267872"/>
            <a:ext cx="3767673" cy="810935"/>
            <a:chOff x="5686539" y="4717157"/>
            <a:chExt cx="4458598" cy="575302"/>
          </a:xfrm>
        </p:grpSpPr>
        <p:sp>
          <p:nvSpPr>
            <p:cNvPr id="53" name="单圆角矩形 7"/>
            <p:cNvSpPr>
              <a:spLocks noChangeArrowheads="1"/>
            </p:cNvSpPr>
            <p:nvPr/>
          </p:nvSpPr>
          <p:spPr bwMode="auto">
            <a:xfrm>
              <a:off x="9073286" y="4717157"/>
              <a:ext cx="1071851" cy="572623"/>
            </a:xfrm>
            <a:custGeom>
              <a:avLst/>
              <a:gdLst>
                <a:gd name="T0" fmla="*/ 0 w 528877"/>
                <a:gd name="T1" fmla="*/ 0 h 495119"/>
                <a:gd name="T2" fmla="*/ 446153 w 528877"/>
                <a:gd name="T3" fmla="*/ 0 h 495119"/>
                <a:gd name="T4" fmla="*/ 528637 w 528877"/>
                <a:gd name="T5" fmla="*/ 82551 h 495119"/>
                <a:gd name="T6" fmla="*/ 528637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vert="vert270" anchor="ctr"/>
            <a:lstStyle/>
            <a:p>
              <a:pPr algn="ctr" eaLnBrk="1" hangingPunct="1">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6</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54" name="矩形 8"/>
            <p:cNvSpPr>
              <a:spLocks noChangeArrowheads="1"/>
            </p:cNvSpPr>
            <p:nvPr/>
          </p:nvSpPr>
          <p:spPr bwMode="auto">
            <a:xfrm>
              <a:off x="5686539" y="4719837"/>
              <a:ext cx="3386753" cy="572622"/>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anchor="ctr" anchorCtr="1"/>
            <a:lstStyle/>
            <a:p>
              <a:pPr algn="ctr"/>
              <a:r>
                <a:rPr lang="en-US" altLang="zh-CN" sz="2400" b="1" dirty="0">
                  <a:solidFill>
                    <a:schemeClr val="tx2">
                      <a:lumMod val="50000"/>
                    </a:schemeClr>
                  </a:solidFill>
                  <a:latin typeface="微软雅黑" panose="020B0503020204020204" pitchFamily="34" charset="-122"/>
                  <a:ea typeface="微软雅黑" panose="020B0503020204020204" pitchFamily="34" charset="-122"/>
                </a:rPr>
                <a:t>CPU</a:t>
              </a:r>
              <a:r>
                <a:rPr lang="zh-CN" altLang="en-US" sz="2400" b="1" dirty="0">
                  <a:solidFill>
                    <a:schemeClr val="tx2">
                      <a:lumMod val="50000"/>
                    </a:schemeClr>
                  </a:solidFill>
                  <a:latin typeface="微软雅黑" panose="020B0503020204020204" pitchFamily="34" charset="-122"/>
                  <a:ea typeface="微软雅黑" panose="020B0503020204020204" pitchFamily="34" charset="-122"/>
                </a:rPr>
                <a:t>综合</a:t>
              </a:r>
              <a:r>
                <a:rPr lang="zh-CN" altLang="zh-CN" sz="2400" b="1" dirty="0">
                  <a:solidFill>
                    <a:schemeClr val="tx2">
                      <a:lumMod val="50000"/>
                    </a:schemeClr>
                  </a:solidFill>
                  <a:latin typeface="微软雅黑" panose="020B0503020204020204" pitchFamily="34" charset="-122"/>
                  <a:ea typeface="微软雅黑" panose="020B0503020204020204" pitchFamily="34" charset="-122"/>
                </a:rPr>
                <a:t>设计</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001325" y="1195867"/>
            <a:ext cx="6673439" cy="4825369"/>
            <a:chOff x="2001325" y="1195867"/>
            <a:chExt cx="6673439" cy="4825369"/>
          </a:xfrm>
        </p:grpSpPr>
        <p:grpSp>
          <p:nvGrpSpPr>
            <p:cNvPr id="56" name="组合 55"/>
            <p:cNvGrpSpPr/>
            <p:nvPr/>
          </p:nvGrpSpPr>
          <p:grpSpPr>
            <a:xfrm>
              <a:off x="2001325" y="1195867"/>
              <a:ext cx="5772015" cy="707153"/>
              <a:chOff x="2161996" y="2196133"/>
              <a:chExt cx="6936456" cy="572623"/>
            </a:xfrm>
          </p:grpSpPr>
          <p:sp>
            <p:nvSpPr>
              <p:cNvPr id="69" name="单圆角矩形 3"/>
              <p:cNvSpPr>
                <a:spLocks noChangeArrowheads="1"/>
              </p:cNvSpPr>
              <p:nvPr/>
            </p:nvSpPr>
            <p:spPr bwMode="auto">
              <a:xfrm flipH="1">
                <a:off x="2161996" y="2196133"/>
                <a:ext cx="1071852" cy="572623"/>
              </a:xfrm>
              <a:custGeom>
                <a:avLst/>
                <a:gdLst>
                  <a:gd name="T0" fmla="*/ 0 w 528877"/>
                  <a:gd name="T1" fmla="*/ 0 h 495119"/>
                  <a:gd name="T2" fmla="*/ 446154 w 528877"/>
                  <a:gd name="T3" fmla="*/ 0 h 495119"/>
                  <a:gd name="T4" fmla="*/ 528638 w 528877"/>
                  <a:gd name="T5" fmla="*/ 82551 h 495119"/>
                  <a:gd name="T6" fmla="*/ 528638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1</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70" name="矩形 4"/>
              <p:cNvSpPr>
                <a:spLocks noChangeArrowheads="1"/>
              </p:cNvSpPr>
              <p:nvPr/>
            </p:nvSpPr>
            <p:spPr bwMode="auto">
              <a:xfrm>
                <a:off x="3240286" y="2196133"/>
                <a:ext cx="5858166" cy="572623"/>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lumMod val="50000"/>
                      </a:schemeClr>
                    </a:solidFill>
                    <a:latin typeface="微软雅黑" panose="020B0503020204020204" pitchFamily="34" charset="-122"/>
                    <a:ea typeface="微软雅黑" panose="020B0503020204020204" pitchFamily="34" charset="-122"/>
                  </a:rPr>
                  <a:t>基本门电路的设计</a:t>
                </a:r>
              </a:p>
            </p:txBody>
          </p:sp>
        </p:grpSp>
        <p:grpSp>
          <p:nvGrpSpPr>
            <p:cNvPr id="57" name="组合 56"/>
            <p:cNvGrpSpPr/>
            <p:nvPr/>
          </p:nvGrpSpPr>
          <p:grpSpPr>
            <a:xfrm>
              <a:off x="2908107" y="2223222"/>
              <a:ext cx="5766657" cy="710485"/>
              <a:chOff x="3240286" y="3026562"/>
              <a:chExt cx="6930016" cy="575321"/>
            </a:xfrm>
          </p:grpSpPr>
          <p:sp>
            <p:nvSpPr>
              <p:cNvPr id="67" name="单圆角矩形 7"/>
              <p:cNvSpPr>
                <a:spLocks noChangeArrowheads="1"/>
              </p:cNvSpPr>
              <p:nvPr/>
            </p:nvSpPr>
            <p:spPr bwMode="auto">
              <a:xfrm>
                <a:off x="9098451" y="3026562"/>
                <a:ext cx="1071851" cy="572623"/>
              </a:xfrm>
              <a:custGeom>
                <a:avLst/>
                <a:gdLst>
                  <a:gd name="T0" fmla="*/ 0 w 528877"/>
                  <a:gd name="T1" fmla="*/ 0 h 495119"/>
                  <a:gd name="T2" fmla="*/ 446153 w 528877"/>
                  <a:gd name="T3" fmla="*/ 0 h 495119"/>
                  <a:gd name="T4" fmla="*/ 528637 w 528877"/>
                  <a:gd name="T5" fmla="*/ 82551 h 495119"/>
                  <a:gd name="T6" fmla="*/ 528637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eaLnBrk="1" hangingPunct="1">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2</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68" name="矩形 8"/>
              <p:cNvSpPr>
                <a:spLocks noChangeArrowheads="1"/>
              </p:cNvSpPr>
              <p:nvPr/>
            </p:nvSpPr>
            <p:spPr bwMode="auto">
              <a:xfrm>
                <a:off x="3240286" y="3029260"/>
                <a:ext cx="5858166" cy="572623"/>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zh-CN" sz="2400" b="1" dirty="0">
                    <a:solidFill>
                      <a:schemeClr val="tx2">
                        <a:lumMod val="50000"/>
                      </a:schemeClr>
                    </a:solidFill>
                    <a:latin typeface="微软雅黑" panose="020B0503020204020204" pitchFamily="34" charset="-122"/>
                    <a:ea typeface="微软雅黑" panose="020B0503020204020204" pitchFamily="34" charset="-122"/>
                  </a:rPr>
                  <a:t>基本功能模块程序设计</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2001325" y="3253909"/>
              <a:ext cx="5772015" cy="709281"/>
              <a:chOff x="2161996" y="3854032"/>
              <a:chExt cx="6936456" cy="574346"/>
            </a:xfrm>
          </p:grpSpPr>
          <p:sp>
            <p:nvSpPr>
              <p:cNvPr id="65" name="单圆角矩形 5"/>
              <p:cNvSpPr>
                <a:spLocks noChangeArrowheads="1"/>
              </p:cNvSpPr>
              <p:nvPr/>
            </p:nvSpPr>
            <p:spPr bwMode="auto">
              <a:xfrm flipH="1">
                <a:off x="2161996" y="3854032"/>
                <a:ext cx="1071852" cy="570788"/>
              </a:xfrm>
              <a:custGeom>
                <a:avLst/>
                <a:gdLst>
                  <a:gd name="T0" fmla="*/ 0 w 528877"/>
                  <a:gd name="T1" fmla="*/ 0 h 495119"/>
                  <a:gd name="T2" fmla="*/ 446154 w 528877"/>
                  <a:gd name="T3" fmla="*/ 0 h 495119"/>
                  <a:gd name="T4" fmla="*/ 528638 w 528877"/>
                  <a:gd name="T5" fmla="*/ 82287 h 495119"/>
                  <a:gd name="T6" fmla="*/ 528638 w 528877"/>
                  <a:gd name="T7" fmla="*/ 493713 h 495119"/>
                  <a:gd name="T8" fmla="*/ 0 w 528877"/>
                  <a:gd name="T9" fmla="*/ 493713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anchor="ctr"/>
              <a:lstStyle/>
              <a:p>
                <a:pPr algn="ctr">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3</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66" name="矩形 6"/>
              <p:cNvSpPr>
                <a:spLocks noChangeArrowheads="1"/>
              </p:cNvSpPr>
              <p:nvPr/>
            </p:nvSpPr>
            <p:spPr bwMode="auto">
              <a:xfrm>
                <a:off x="3240286" y="3857590"/>
                <a:ext cx="5858166" cy="570788"/>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zh-CN" sz="2400" b="1" dirty="0">
                    <a:solidFill>
                      <a:schemeClr val="tx2">
                        <a:lumMod val="50000"/>
                      </a:schemeClr>
                    </a:solidFill>
                    <a:latin typeface="微软雅黑" panose="020B0503020204020204" pitchFamily="34" charset="-122"/>
                    <a:ea typeface="微软雅黑" panose="020B0503020204020204" pitchFamily="34" charset="-122"/>
                  </a:rPr>
                  <a:t>层次结构设计方法及应用</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2908107" y="4283392"/>
              <a:ext cx="5766657" cy="710488"/>
              <a:chOff x="3215121" y="4717156"/>
              <a:chExt cx="6930016" cy="575323"/>
            </a:xfrm>
          </p:grpSpPr>
          <p:sp>
            <p:nvSpPr>
              <p:cNvPr id="63" name="单圆角矩形 7"/>
              <p:cNvSpPr>
                <a:spLocks noChangeArrowheads="1"/>
              </p:cNvSpPr>
              <p:nvPr/>
            </p:nvSpPr>
            <p:spPr bwMode="auto">
              <a:xfrm>
                <a:off x="9073286" y="4717156"/>
                <a:ext cx="1071851" cy="572623"/>
              </a:xfrm>
              <a:custGeom>
                <a:avLst/>
                <a:gdLst>
                  <a:gd name="T0" fmla="*/ 0 w 528877"/>
                  <a:gd name="T1" fmla="*/ 0 h 495119"/>
                  <a:gd name="T2" fmla="*/ 446153 w 528877"/>
                  <a:gd name="T3" fmla="*/ 0 h 495119"/>
                  <a:gd name="T4" fmla="*/ 528637 w 528877"/>
                  <a:gd name="T5" fmla="*/ 82551 h 495119"/>
                  <a:gd name="T6" fmla="*/ 528637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eaLnBrk="1" hangingPunct="1">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4</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64" name="矩形 8"/>
              <p:cNvSpPr>
                <a:spLocks noChangeArrowheads="1"/>
              </p:cNvSpPr>
              <p:nvPr/>
            </p:nvSpPr>
            <p:spPr bwMode="auto">
              <a:xfrm>
                <a:off x="3215121" y="4719856"/>
                <a:ext cx="5858166" cy="572623"/>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zh-CN" sz="2400" b="1" dirty="0">
                    <a:solidFill>
                      <a:schemeClr val="tx2">
                        <a:lumMod val="50000"/>
                      </a:schemeClr>
                    </a:solidFill>
                    <a:latin typeface="微软雅黑" panose="020B0503020204020204" pitchFamily="34" charset="-122"/>
                    <a:ea typeface="微软雅黑" panose="020B0503020204020204" pitchFamily="34" charset="-122"/>
                  </a:rPr>
                  <a:t>存储器模块的设计及应用</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2001325" y="5314083"/>
              <a:ext cx="5772015" cy="707153"/>
              <a:chOff x="1032569" y="4731062"/>
              <a:chExt cx="6036932" cy="498365"/>
            </a:xfrm>
          </p:grpSpPr>
          <p:sp>
            <p:nvSpPr>
              <p:cNvPr id="61" name="单圆角矩形 3"/>
              <p:cNvSpPr>
                <a:spLocks noChangeArrowheads="1"/>
              </p:cNvSpPr>
              <p:nvPr/>
            </p:nvSpPr>
            <p:spPr bwMode="auto">
              <a:xfrm flipH="1">
                <a:off x="1032569" y="4731062"/>
                <a:ext cx="932854" cy="498365"/>
              </a:xfrm>
              <a:custGeom>
                <a:avLst/>
                <a:gdLst>
                  <a:gd name="T0" fmla="*/ 0 w 528877"/>
                  <a:gd name="T1" fmla="*/ 0 h 495119"/>
                  <a:gd name="T2" fmla="*/ 446154 w 528877"/>
                  <a:gd name="T3" fmla="*/ 0 h 495119"/>
                  <a:gd name="T4" fmla="*/ 528638 w 528877"/>
                  <a:gd name="T5" fmla="*/ 82551 h 495119"/>
                  <a:gd name="T6" fmla="*/ 528638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a:buFont typeface="Arial" panose="020B0604020202020204" pitchFamily="34" charset="0"/>
                  <a:buNone/>
                </a:pPr>
                <a:r>
                  <a:rPr lang="en-US" altLang="zh-CN" sz="2400" b="1" dirty="0">
                    <a:solidFill>
                      <a:srgbClr val="FFFFFF"/>
                    </a:solidFill>
                    <a:latin typeface="微软雅黑" panose="020B0503020204020204" pitchFamily="34" charset="-122"/>
                    <a:ea typeface="微软雅黑" panose="020B0503020204020204" pitchFamily="34" charset="-122"/>
                  </a:rPr>
                  <a:t>5</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62" name="矩形 4"/>
              <p:cNvSpPr>
                <a:spLocks noChangeArrowheads="1"/>
              </p:cNvSpPr>
              <p:nvPr/>
            </p:nvSpPr>
            <p:spPr bwMode="auto">
              <a:xfrm>
                <a:off x="1971026" y="4731062"/>
                <a:ext cx="5098475" cy="498365"/>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zh-CN" sz="2400" b="1" dirty="0">
                    <a:solidFill>
                      <a:schemeClr val="tx2">
                        <a:lumMod val="50000"/>
                      </a:schemeClr>
                    </a:solidFill>
                    <a:latin typeface="微软雅黑" panose="020B0503020204020204" pitchFamily="34" charset="-122"/>
                    <a:ea typeface="微软雅黑" panose="020B0503020204020204" pitchFamily="34" charset="-122"/>
                  </a:rPr>
                  <a:t>信号传输、指令译码的设计与调试</a:t>
                </a:r>
                <a:endParaRPr lang="zh-CN" altLang="en-US" sz="24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sp>
        <p:nvSpPr>
          <p:cNvPr id="6" name="左大括号 5"/>
          <p:cNvSpPr/>
          <p:nvPr/>
        </p:nvSpPr>
        <p:spPr>
          <a:xfrm>
            <a:off x="1365297" y="973271"/>
            <a:ext cx="560712" cy="5400136"/>
          </a:xfrm>
          <a:prstGeom prst="leftBrace">
            <a:avLst>
              <a:gd name="adj1" fmla="val 31410"/>
              <a:gd name="adj2" fmla="val 4984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034929322"/>
      </p:ext>
    </p:extLst>
  </p:cSld>
  <p:clrMapOvr>
    <a:masterClrMapping/>
  </p:clrMapOvr>
  <mc:AlternateContent xmlns:mc="http://schemas.openxmlformats.org/markup-compatibility/2006" xmlns:p14="http://schemas.microsoft.com/office/powerpoint/2010/main">
    <mc:Choice Requires="p14">
      <p:transition spd="slow" p14:dur="2000" advTm="128800"/>
    </mc:Choice>
    <mc:Fallback xmlns="">
      <p:transition spd="slow" advTm="128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实验内容</a:t>
            </a:r>
          </a:p>
        </p:txBody>
      </p:sp>
      <p:sp>
        <p:nvSpPr>
          <p:cNvPr id="3" name="矩形 2"/>
          <p:cNvSpPr/>
          <p:nvPr/>
        </p:nvSpPr>
        <p:spPr>
          <a:xfrm>
            <a:off x="581025" y="678010"/>
            <a:ext cx="8215503" cy="461665"/>
          </a:xfrm>
          <a:prstGeom prst="rect">
            <a:avLst/>
          </a:prstGeom>
        </p:spPr>
        <p:txBody>
          <a:bodyPr wrap="square">
            <a:spAutoFit/>
          </a:bodyPr>
          <a:lstStyle/>
          <a:p>
            <a:r>
              <a:rPr lang="zh-CN" altLang="zh-CN" sz="2400" b="1" dirty="0">
                <a:solidFill>
                  <a:srgbClr val="FF0000"/>
                </a:solidFill>
                <a:latin typeface="微软雅黑" panose="020B0503020204020204" pitchFamily="34" charset="-122"/>
                <a:ea typeface="微软雅黑" panose="020B0503020204020204" pitchFamily="34" charset="-122"/>
              </a:rPr>
              <a:t>实验一 基本门电路的设计</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复用器</a:t>
            </a:r>
            <a:endParaRPr lang="en-US" altLang="zh-CN" sz="24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289662D-6D5B-4E73-B3E8-FBBD10AB7AD7}"/>
              </a:ext>
            </a:extLst>
          </p:cNvPr>
          <p:cNvPicPr>
            <a:picLocks noChangeAspect="1"/>
          </p:cNvPicPr>
          <p:nvPr/>
        </p:nvPicPr>
        <p:blipFill>
          <a:blip r:embed="rId2"/>
          <a:stretch>
            <a:fillRect/>
          </a:stretch>
        </p:blipFill>
        <p:spPr>
          <a:xfrm>
            <a:off x="581024" y="1217237"/>
            <a:ext cx="3861379" cy="4361928"/>
          </a:xfrm>
          <a:prstGeom prst="rect">
            <a:avLst/>
          </a:prstGeom>
        </p:spPr>
      </p:pic>
      <p:pic>
        <p:nvPicPr>
          <p:cNvPr id="6" name="图片 5">
            <a:extLst>
              <a:ext uri="{FF2B5EF4-FFF2-40B4-BE49-F238E27FC236}">
                <a16:creationId xmlns:a16="http://schemas.microsoft.com/office/drawing/2014/main" id="{22B9C400-7C76-4B6A-9B92-D9378E4DAD5C}"/>
              </a:ext>
            </a:extLst>
          </p:cNvPr>
          <p:cNvPicPr>
            <a:picLocks noChangeAspect="1"/>
          </p:cNvPicPr>
          <p:nvPr/>
        </p:nvPicPr>
        <p:blipFill>
          <a:blip r:embed="rId3"/>
          <a:stretch>
            <a:fillRect/>
          </a:stretch>
        </p:blipFill>
        <p:spPr>
          <a:xfrm>
            <a:off x="4820868" y="1139675"/>
            <a:ext cx="3050923" cy="42984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图片 3">
            <a:extLst>
              <a:ext uri="{FF2B5EF4-FFF2-40B4-BE49-F238E27FC236}">
                <a16:creationId xmlns:a16="http://schemas.microsoft.com/office/drawing/2014/main" id="{BB18951B-98E9-4348-9CA7-A1BE99E03E47}"/>
              </a:ext>
            </a:extLst>
          </p:cNvPr>
          <p:cNvPicPr>
            <a:picLocks noChangeAspect="1"/>
          </p:cNvPicPr>
          <p:nvPr/>
        </p:nvPicPr>
        <p:blipFill>
          <a:blip r:embed="rId4"/>
          <a:stretch>
            <a:fillRect/>
          </a:stretch>
        </p:blipFill>
        <p:spPr>
          <a:xfrm>
            <a:off x="414528" y="4482962"/>
            <a:ext cx="8382000" cy="2000250"/>
          </a:xfrm>
          <a:prstGeom prst="rect">
            <a:avLst/>
          </a:prstGeom>
        </p:spPr>
      </p:pic>
    </p:spTree>
    <p:extLst>
      <p:ext uri="{BB962C8B-B14F-4D97-AF65-F5344CB8AC3E}">
        <p14:creationId xmlns:p14="http://schemas.microsoft.com/office/powerpoint/2010/main" val="36090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141577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实验内容</a:t>
            </a:r>
          </a:p>
        </p:txBody>
      </p:sp>
      <p:sp>
        <p:nvSpPr>
          <p:cNvPr id="3" name="矩形 2"/>
          <p:cNvSpPr/>
          <p:nvPr/>
        </p:nvSpPr>
        <p:spPr>
          <a:xfrm>
            <a:off x="581024" y="678010"/>
            <a:ext cx="8215503" cy="461665"/>
          </a:xfrm>
          <a:prstGeom prst="rect">
            <a:avLst/>
          </a:prstGeom>
        </p:spPr>
        <p:txBody>
          <a:bodyPr wrap="square">
            <a:spAutoFit/>
          </a:bodyPr>
          <a:lstStyle/>
          <a:p>
            <a:r>
              <a:rPr lang="zh-CN" altLang="zh-CN" sz="2400" b="1" dirty="0">
                <a:solidFill>
                  <a:srgbClr val="FF0000"/>
                </a:solidFill>
                <a:latin typeface="微软雅黑" panose="020B0503020204020204" pitchFamily="34" charset="-122"/>
                <a:ea typeface="微软雅黑" panose="020B0503020204020204" pitchFamily="34" charset="-122"/>
              </a:rPr>
              <a:t>实验一 基本门电路的设计</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多输入门电路</a:t>
            </a:r>
            <a:endParaRPr lang="en-US" altLang="zh-CN" sz="2400" b="1" baseline="-25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581024" y="1217237"/>
            <a:ext cx="3876675" cy="2343150"/>
          </a:xfrm>
          <a:prstGeom prst="rect">
            <a:avLst/>
          </a:prstGeom>
        </p:spPr>
      </p:pic>
      <p:pic>
        <p:nvPicPr>
          <p:cNvPr id="6" name="图片 5"/>
          <p:cNvPicPr>
            <a:picLocks noChangeAspect="1"/>
          </p:cNvPicPr>
          <p:nvPr/>
        </p:nvPicPr>
        <p:blipFill rotWithShape="1">
          <a:blip r:embed="rId3"/>
          <a:srcRect l="2223" t="786" b="1212"/>
          <a:stretch/>
        </p:blipFill>
        <p:spPr>
          <a:xfrm>
            <a:off x="4457699" y="1217237"/>
            <a:ext cx="4032616" cy="4097866"/>
          </a:xfrm>
          <a:prstGeom prst="rect">
            <a:avLst/>
          </a:prstGeom>
        </p:spPr>
      </p:pic>
      <p:pic>
        <p:nvPicPr>
          <p:cNvPr id="8" name="图片 7"/>
          <p:cNvPicPr>
            <a:picLocks noChangeAspect="1"/>
          </p:cNvPicPr>
          <p:nvPr/>
        </p:nvPicPr>
        <p:blipFill>
          <a:blip r:embed="rId4"/>
          <a:stretch>
            <a:fillRect/>
          </a:stretch>
        </p:blipFill>
        <p:spPr>
          <a:xfrm>
            <a:off x="581024" y="4095926"/>
            <a:ext cx="7200900" cy="2143125"/>
          </a:xfrm>
          <a:prstGeom prst="rect">
            <a:avLst/>
          </a:prstGeom>
        </p:spPr>
      </p:pic>
    </p:spTree>
    <p:extLst>
      <p:ext uri="{BB962C8B-B14F-4D97-AF65-F5344CB8AC3E}">
        <p14:creationId xmlns:p14="http://schemas.microsoft.com/office/powerpoint/2010/main" val="303634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552699"/>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a:fillRect/>
          </a:stretch>
        </p:blipFill>
        <p:spPr>
          <a:xfrm>
            <a:off x="206875" y="152400"/>
            <a:ext cx="2517275" cy="679161"/>
          </a:xfrm>
          <a:prstGeom prst="rect">
            <a:avLst/>
          </a:prstGeom>
        </p:spPr>
      </p:pic>
      <p:sp>
        <p:nvSpPr>
          <p:cNvPr id="8" name="矩形 7"/>
          <p:cNvSpPr/>
          <p:nvPr/>
        </p:nvSpPr>
        <p:spPr>
          <a:xfrm>
            <a:off x="517004" y="2807344"/>
            <a:ext cx="8109992" cy="1245341"/>
          </a:xfrm>
          <a:prstGeom prst="rect">
            <a:avLst/>
          </a:prstGeom>
          <a:effectLst>
            <a:outerShdw blurRad="50800" dist="38100" dir="5400000" algn="t" rotWithShape="0">
              <a:prstClr val="black">
                <a:alpha val="40000"/>
              </a:prstClr>
            </a:outerShdw>
          </a:effectLst>
        </p:spPr>
        <p:txBody>
          <a:bodyPr wrap="square">
            <a:spAutoFit/>
          </a:bodyPr>
          <a:lstStyle/>
          <a:p>
            <a:pPr indent="127000" algn="ctr">
              <a:lnSpc>
                <a:spcPct val="120000"/>
              </a:lnSpc>
              <a:spcAft>
                <a:spcPts val="0"/>
              </a:spcAft>
            </a:pPr>
            <a:r>
              <a:rPr lang="zh-CN" altLang="en-US" sz="7200" b="1" kern="100" dirty="0">
                <a:solidFill>
                  <a:srgbClr val="1557AE"/>
                </a:solidFill>
                <a:latin typeface="隶书" panose="02010509060101010101" pitchFamily="49" charset="-122"/>
                <a:ea typeface="隶书" panose="02010509060101010101" pitchFamily="49" charset="-122"/>
                <a:cs typeface="Times New Roman" panose="02020603050405020304" pitchFamily="18" charset="0"/>
              </a:rPr>
              <a:t>谢谢！</a:t>
            </a:r>
            <a:endParaRPr lang="zh-CN" altLang="zh-CN" sz="7200" b="1" kern="100" dirty="0">
              <a:solidFill>
                <a:srgbClr val="1557AE"/>
              </a:solidFill>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1764233789"/>
      </p:ext>
    </p:extLst>
  </p:cSld>
  <p:clrMapOvr>
    <a:masterClrMapping/>
  </p:clrMapOvr>
  <mc:AlternateContent xmlns:mc="http://schemas.openxmlformats.org/markup-compatibility/2006" xmlns:p14="http://schemas.microsoft.com/office/powerpoint/2010/main">
    <mc:Choice Requires="p14">
      <p:transition spd="slow" p14:dur="2000" advTm="17701"/>
    </mc:Choice>
    <mc:Fallback xmlns="">
      <p:transition spd="slow" advTm="17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33910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实验过程及考核</a:t>
            </a:r>
          </a:p>
        </p:txBody>
      </p:sp>
      <p:sp>
        <p:nvSpPr>
          <p:cNvPr id="3" name="矩形 2"/>
          <p:cNvSpPr/>
          <p:nvPr/>
        </p:nvSpPr>
        <p:spPr>
          <a:xfrm>
            <a:off x="646980" y="678010"/>
            <a:ext cx="7168551" cy="2862322"/>
          </a:xfrm>
          <a:prstGeom prst="rect">
            <a:avLst/>
          </a:prstGeom>
        </p:spPr>
        <p:txBody>
          <a:bodyPr wrap="square">
            <a:spAutoFit/>
          </a:bodyPr>
          <a:lstStyle/>
          <a:p>
            <a:pPr indent="5334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最终成绩：</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实验验收；</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实验报告；</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平时成绩；</a:t>
            </a:r>
            <a:endParaRPr lang="en-US" altLang="zh-CN" sz="24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不能抄袭！！！</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702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025" y="138783"/>
            <a:ext cx="2339102" cy="461665"/>
          </a:xfrm>
          <a:prstGeom prst="rect">
            <a:avLst/>
          </a:prstGeom>
          <a:noFill/>
        </p:spPr>
        <p:txBody>
          <a:bodyPr wrap="non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实验过程及考核</a:t>
            </a:r>
          </a:p>
        </p:txBody>
      </p:sp>
      <p:sp>
        <p:nvSpPr>
          <p:cNvPr id="3" name="矩形 2"/>
          <p:cNvSpPr/>
          <p:nvPr/>
        </p:nvSpPr>
        <p:spPr>
          <a:xfrm>
            <a:off x="646980" y="678010"/>
            <a:ext cx="7168551" cy="2769989"/>
          </a:xfrm>
          <a:prstGeom prst="rect">
            <a:avLst/>
          </a:prstGeom>
        </p:spPr>
        <p:txBody>
          <a:bodyPr wrap="square">
            <a:spAutoFit/>
          </a:bodyPr>
          <a:lstStyle/>
          <a:p>
            <a:pPr indent="5334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相关资源地址：</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软件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资料下载地址：</a:t>
            </a:r>
            <a:endParaRPr lang="en-US" altLang="zh-CN" sz="2400" b="1" dirty="0">
              <a:latin typeface="微软雅黑" panose="020B0503020204020204" pitchFamily="34" charset="-122"/>
              <a:ea typeface="微软雅黑" panose="020B0503020204020204" pitchFamily="34" charset="-122"/>
            </a:endParaRPr>
          </a:p>
          <a:p>
            <a:pPr marL="534988">
              <a:lnSpc>
                <a:spcPct val="150000"/>
              </a:lnSpc>
            </a:pPr>
            <a:r>
              <a:rPr lang="en-US" altLang="zh-CN" sz="2000" b="1" dirty="0">
                <a:latin typeface="微软雅黑" panose="020B0503020204020204" pitchFamily="34" charset="-122"/>
                <a:ea typeface="微软雅黑" panose="020B0503020204020204" pitchFamily="34" charset="-122"/>
                <a:hlinkClick r:id="rId2"/>
              </a:rPr>
              <a:t>http://gofile.me/56VYH/XNldig7p2</a:t>
            </a:r>
            <a:endParaRPr lang="en-US" altLang="zh-CN" sz="2000" b="1" dirty="0">
              <a:latin typeface="微软雅黑" panose="020B0503020204020204" pitchFamily="34" charset="-122"/>
              <a:ea typeface="微软雅黑" panose="020B0503020204020204" pitchFamily="34" charset="-122"/>
            </a:endParaRPr>
          </a:p>
          <a:p>
            <a:pPr marL="534988" indent="447675">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实验报告提交：</a:t>
            </a:r>
            <a:endParaRPr lang="en-US" altLang="zh-CN" sz="2400" b="1" dirty="0">
              <a:latin typeface="微软雅黑" panose="020B0503020204020204" pitchFamily="34" charset="-122"/>
              <a:ea typeface="微软雅黑" panose="020B0503020204020204" pitchFamily="34" charset="-122"/>
            </a:endParaRPr>
          </a:p>
          <a:p>
            <a:pPr marL="534988">
              <a:lnSpc>
                <a:spcPct val="150000"/>
              </a:lnSpc>
            </a:pPr>
            <a:r>
              <a:rPr lang="zh-CN" altLang="en-US" sz="2400" b="1" dirty="0">
                <a:latin typeface="微软雅黑" panose="020B0503020204020204" pitchFamily="34" charset="-122"/>
                <a:ea typeface="微软雅黑" panose="020B0503020204020204" pitchFamily="34" charset="-122"/>
              </a:rPr>
              <a:t>思源学堂。</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445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0.8|25.1|62.4"/>
</p:tagLst>
</file>

<file path=ppt/tags/tag2.xml><?xml version="1.0" encoding="utf-8"?>
<p:tagLst xmlns:a="http://schemas.openxmlformats.org/drawingml/2006/main" xmlns:r="http://schemas.openxmlformats.org/officeDocument/2006/relationships" xmlns:p="http://schemas.openxmlformats.org/presentationml/2006/main">
  <p:tag name="TIMING" val="|30.8|25.1|6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Times New Roman"/>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CE6F2"/>
        </a:solidFill>
        <a:ln>
          <a:noFill/>
        </a:ln>
      </a:spPr>
      <a:bodyPr anchor="ct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16132</TotalTime>
  <Words>2211</Words>
  <Application>Microsoft Office PowerPoint</Application>
  <PresentationFormat>全屏显示(4:3)</PresentationFormat>
  <Paragraphs>354</Paragraphs>
  <Slides>72</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72</vt:i4>
      </vt:variant>
    </vt:vector>
  </HeadingPairs>
  <TitlesOfParts>
    <vt:vector size="84" baseType="lpstr">
      <vt:lpstr>黑体</vt:lpstr>
      <vt:lpstr>隶书</vt:lpstr>
      <vt:lpstr>宋体</vt:lpstr>
      <vt:lpstr>微软雅黑</vt:lpstr>
      <vt:lpstr>Arial</vt:lpstr>
      <vt:lpstr>Calibri</vt:lpstr>
      <vt:lpstr>Cambria Math</vt:lpstr>
      <vt:lpstr>Times New Roman</vt:lpstr>
      <vt:lpstr>Wingdings</vt:lpstr>
      <vt:lpstr>Office 主题</vt:lpstr>
      <vt:lpstr>Worksheet</vt:lpstr>
      <vt:lpstr>工作表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longxiang wang</cp:lastModifiedBy>
  <cp:revision>2081</cp:revision>
  <cp:lastPrinted>2015-09-08T03:57:00Z</cp:lastPrinted>
  <dcterms:created xsi:type="dcterms:W3CDTF">2015-09-04T08:06:00Z</dcterms:created>
  <dcterms:modified xsi:type="dcterms:W3CDTF">2022-11-01T11:43:08Z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